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355" r:id="rId2"/>
    <p:sldId id="356" r:id="rId3"/>
    <p:sldId id="357" r:id="rId4"/>
    <p:sldId id="363" r:id="rId5"/>
    <p:sldId id="359" r:id="rId6"/>
    <p:sldId id="360" r:id="rId7"/>
    <p:sldId id="364" r:id="rId8"/>
    <p:sldId id="361" r:id="rId9"/>
    <p:sldId id="367" r:id="rId10"/>
    <p:sldId id="362" r:id="rId11"/>
    <p:sldId id="424" r:id="rId12"/>
    <p:sldId id="425" r:id="rId13"/>
    <p:sldId id="422" r:id="rId14"/>
    <p:sldId id="426" r:id="rId15"/>
    <p:sldId id="423" r:id="rId16"/>
    <p:sldId id="427" r:id="rId17"/>
    <p:sldId id="428" r:id="rId18"/>
    <p:sldId id="366" r:id="rId19"/>
    <p:sldId id="358" r:id="rId20"/>
  </p:sldIdLst>
  <p:sldSz cx="12192000" cy="6858000"/>
  <p:notesSz cx="6858000" cy="9144000"/>
  <p:defaultTextStyle>
    <a:defPPr>
      <a:defRPr lang="en-US"/>
    </a:defPPr>
    <a:lvl1pPr marL="0" algn="l" defTabSz="456565" rtl="0" eaLnBrk="1" latinLnBrk="0" hangingPunct="1">
      <a:defRPr sz="1900" kern="1200">
        <a:solidFill>
          <a:schemeClr val="tx1"/>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Yashvardhan Singh Nathawat" initials="YSN" lastIdx="1" clrIdx="1">
    <p:extLst>
      <p:ext uri="{19B8F6BF-5375-455C-9EA6-DF929625EA0E}">
        <p15:presenceInfo xmlns:p15="http://schemas.microsoft.com/office/powerpoint/2012/main" userId="a6fb6ca3e9d6c2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snapToObjects="1">
      <p:cViewPr varScale="1">
        <p:scale>
          <a:sx n="82" d="100"/>
          <a:sy n="82" d="100"/>
        </p:scale>
        <p:origin x="696" y="5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6/8/2021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
        <p:nvSpPr>
          <p:cNvPr id="6"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t>‹#›</a:t>
            </a:fld>
            <a:endParaRPr lang="en-US"/>
          </a:p>
        </p:txBody>
      </p:sp>
      <p:sp>
        <p:nvSpPr>
          <p:cNvPr id="5" name="Title Placeholder 1"/>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p:cNvSpPr txBox="1"/>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6565" rtl="0" eaLnBrk="1" latinLnBrk="0" hangingPunct="1">
              <a:defRPr sz="1200" kern="1200">
                <a:solidFill>
                  <a:schemeClr val="tx1">
                    <a:tint val="75000"/>
                  </a:schemeClr>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a:lstStyle>
          <a:p>
            <a:fld id="{EB1023CF-B329-E444-9BAC-9F50F1C249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p:cNvSpPr>
            <a:spLocks noGrp="1"/>
          </p:cNvSpPr>
          <p:nvPr>
            <p:ph type="dt" sz="half" idx="10"/>
          </p:nvPr>
        </p:nvSpPr>
        <p:spPr/>
        <p:txBody>
          <a:bodyPr/>
          <a:lstStyle/>
          <a:p>
            <a:fld id="{AD5D2152-08A9-004F-BE32-52A9C6BDFCAD}"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t>6/8/2021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4565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6565"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6565"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6565"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6565" rtl="0" eaLnBrk="1" latinLnBrk="0" hangingPunct="1">
        <a:defRPr sz="1900" kern="1200">
          <a:solidFill>
            <a:schemeClr val="tx1"/>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4496"/>
            <a:ext cx="12192000" cy="564910"/>
          </a:xfrm>
        </p:spPr>
        <p:txBody>
          <a:bodyPr>
            <a:noAutofit/>
          </a:bodyPr>
          <a:lstStyle/>
          <a:p>
            <a:r>
              <a:rPr lang="en-IN" sz="4400" b="1" dirty="0">
                <a:solidFill>
                  <a:schemeClr val="tx1"/>
                </a:solidFill>
                <a:latin typeface="+mj-lt"/>
                <a:cs typeface="+mj-lt"/>
              </a:rPr>
              <a:t>Research Methodology</a:t>
            </a:r>
          </a:p>
        </p:txBody>
      </p:sp>
      <p:pic>
        <p:nvPicPr>
          <p:cNvPr id="4" name="Picture 3">
            <a:extLst>
              <a:ext uri="{FF2B5EF4-FFF2-40B4-BE49-F238E27FC236}">
                <a16:creationId xmlns:a16="http://schemas.microsoft.com/office/drawing/2014/main" id="{074C10A9-4A93-4D45-A841-8DA09615592C}"/>
              </a:ext>
            </a:extLst>
          </p:cNvPr>
          <p:cNvPicPr/>
          <p:nvPr/>
        </p:nvPicPr>
        <p:blipFill rotWithShape="1">
          <a:blip r:embed="rId2">
            <a:extLst>
              <a:ext uri="{28A0092B-C50C-407E-A947-70E740481C1C}">
                <a14:useLocalDpi xmlns:a14="http://schemas.microsoft.com/office/drawing/2010/main" val="0"/>
              </a:ext>
            </a:extLst>
          </a:blip>
          <a:srcRect l="20994" t="26560" r="7052" b="7284"/>
          <a:stretch/>
        </p:blipFill>
        <p:spPr bwMode="auto">
          <a:xfrm>
            <a:off x="2034861" y="1558344"/>
            <a:ext cx="8435663" cy="445609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A51C-C367-4E3E-9B56-CF1694B2919D}"/>
              </a:ext>
            </a:extLst>
          </p:cNvPr>
          <p:cNvSpPr>
            <a:spLocks noGrp="1"/>
          </p:cNvSpPr>
          <p:nvPr>
            <p:ph type="title"/>
          </p:nvPr>
        </p:nvSpPr>
        <p:spPr>
          <a:xfrm>
            <a:off x="-234132" y="4605695"/>
            <a:ext cx="3106121" cy="584492"/>
          </a:xfrm>
        </p:spPr>
        <p:txBody>
          <a:bodyPr>
            <a:noAutofit/>
          </a:bodyPr>
          <a:lstStyle/>
          <a:p>
            <a:r>
              <a:rPr lang="en-US" sz="3500" dirty="0"/>
              <a:t>FLOWCHART</a:t>
            </a:r>
          </a:p>
        </p:txBody>
      </p:sp>
      <p:pic>
        <p:nvPicPr>
          <p:cNvPr id="6" name="Content Placeholder 5">
            <a:extLst>
              <a:ext uri="{FF2B5EF4-FFF2-40B4-BE49-F238E27FC236}">
                <a16:creationId xmlns:a16="http://schemas.microsoft.com/office/drawing/2014/main" id="{DC410014-5F10-4977-B3A0-1CEA0BCD6A3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23010" y="180304"/>
            <a:ext cx="7770254" cy="6669759"/>
          </a:xfrm>
          <a:prstGeom prst="rect">
            <a:avLst/>
          </a:prstGeom>
          <a:noFill/>
          <a:ln>
            <a:noFill/>
          </a:ln>
        </p:spPr>
      </p:pic>
    </p:spTree>
    <p:extLst>
      <p:ext uri="{BB962C8B-B14F-4D97-AF65-F5344CB8AC3E}">
        <p14:creationId xmlns:p14="http://schemas.microsoft.com/office/powerpoint/2010/main" val="109550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6BBF9-7C72-4916-8ECD-7433FB014054}"/>
              </a:ext>
            </a:extLst>
          </p:cNvPr>
          <p:cNvSpPr>
            <a:spLocks noGrp="1"/>
          </p:cNvSpPr>
          <p:nvPr>
            <p:ph type="title"/>
          </p:nvPr>
        </p:nvSpPr>
        <p:spPr>
          <a:xfrm>
            <a:off x="762000" y="-144461"/>
            <a:ext cx="10972800" cy="1143000"/>
          </a:xfrm>
        </p:spPr>
        <p:txBody>
          <a:bodyPr/>
          <a:lstStyle/>
          <a:p>
            <a:r>
              <a:rPr lang="en-US" dirty="0"/>
              <a:t>Pseudo Code for Load Balancing Algorithms</a:t>
            </a:r>
          </a:p>
        </p:txBody>
      </p:sp>
      <p:sp>
        <p:nvSpPr>
          <p:cNvPr id="2" name="TextBox 1">
            <a:extLst>
              <a:ext uri="{FF2B5EF4-FFF2-40B4-BE49-F238E27FC236}">
                <a16:creationId xmlns:a16="http://schemas.microsoft.com/office/drawing/2014/main" id="{6137049E-7339-4574-BE4F-6A306C2CD2F2}"/>
              </a:ext>
            </a:extLst>
          </p:cNvPr>
          <p:cNvSpPr txBox="1"/>
          <p:nvPr/>
        </p:nvSpPr>
        <p:spPr>
          <a:xfrm>
            <a:off x="0" y="734096"/>
            <a:ext cx="7186412" cy="6524863"/>
          </a:xfrm>
          <a:prstGeom prst="rect">
            <a:avLst/>
          </a:prstGeom>
          <a:noFill/>
        </p:spPr>
        <p:txBody>
          <a:bodyPr wrap="square" rtlCol="0">
            <a:spAutoFit/>
          </a:bodyPr>
          <a:lstStyle/>
          <a:p>
            <a:r>
              <a:rPr lang="en-US" b="1" dirty="0" err="1"/>
              <a:t>round_robin</a:t>
            </a:r>
            <a:r>
              <a:rPr lang="en-US" dirty="0"/>
              <a:t>(</a:t>
            </a:r>
            <a:r>
              <a:rPr lang="en-US" dirty="0" err="1"/>
              <a:t>sequence_tasks</a:t>
            </a:r>
            <a:r>
              <a:rPr lang="en-US" dirty="0"/>
              <a:t>, </a:t>
            </a:r>
            <a:r>
              <a:rPr lang="en-US" dirty="0" err="1"/>
              <a:t>parameters_tasks</a:t>
            </a:r>
            <a:r>
              <a:rPr lang="en-US" dirty="0"/>
              <a:t>){</a:t>
            </a:r>
          </a:p>
          <a:p>
            <a:r>
              <a:rPr lang="en-US" dirty="0"/>
              <a:t> </a:t>
            </a:r>
          </a:p>
          <a:p>
            <a:r>
              <a:rPr lang="en-US" dirty="0"/>
              <a:t>//A counter to hold information about next Edge node</a:t>
            </a:r>
          </a:p>
          <a:p>
            <a:r>
              <a:rPr lang="en-US" dirty="0"/>
              <a:t> int </a:t>
            </a:r>
            <a:r>
              <a:rPr lang="en-US" dirty="0" err="1"/>
              <a:t>next_edge</a:t>
            </a:r>
            <a:r>
              <a:rPr lang="en-US" dirty="0"/>
              <a:t>;</a:t>
            </a:r>
          </a:p>
          <a:p>
            <a:r>
              <a:rPr lang="en-US" dirty="0"/>
              <a:t> for(</a:t>
            </a:r>
            <a:r>
              <a:rPr lang="en-US" dirty="0" err="1"/>
              <a:t>i</a:t>
            </a:r>
            <a:r>
              <a:rPr lang="en-US" dirty="0"/>
              <a:t>&lt;Size of Sequence Tasks List){</a:t>
            </a:r>
          </a:p>
          <a:p>
            <a:r>
              <a:rPr lang="en-US" dirty="0"/>
              <a:t> 	if(</a:t>
            </a:r>
            <a:r>
              <a:rPr lang="en-US" dirty="0" err="1"/>
              <a:t>task_to_be_performed</a:t>
            </a:r>
            <a:r>
              <a:rPr lang="en-US" dirty="0"/>
              <a:t>==1,2,3,4){</a:t>
            </a:r>
          </a:p>
          <a:p>
            <a:r>
              <a:rPr lang="en-US" dirty="0"/>
              <a:t> 		Print(Calculating that task)</a:t>
            </a:r>
          </a:p>
          <a:p>
            <a:r>
              <a:rPr lang="en-US" dirty="0"/>
              <a:t> 		if(</a:t>
            </a:r>
            <a:r>
              <a:rPr lang="en-US" dirty="0" err="1"/>
              <a:t>next_edge</a:t>
            </a:r>
            <a:r>
              <a:rPr lang="en-US" dirty="0"/>
              <a:t>==1,2,3){</a:t>
            </a:r>
          </a:p>
          <a:p>
            <a:endParaRPr lang="en-US" dirty="0"/>
          </a:p>
          <a:p>
            <a:r>
              <a:rPr lang="en-US" dirty="0"/>
              <a:t> 		if(</a:t>
            </a:r>
            <a:r>
              <a:rPr lang="en-US" dirty="0" err="1"/>
              <a:t>capacity_edge_node</a:t>
            </a:r>
            <a:r>
              <a:rPr lang="en-US" dirty="0"/>
              <a:t>&gt;=load of </a:t>
            </a:r>
            <a:r>
              <a:rPr lang="en-US" dirty="0" err="1"/>
              <a:t>task_to_be_performed</a:t>
            </a:r>
            <a:r>
              <a:rPr lang="en-US" dirty="0"/>
              <a:t>){</a:t>
            </a:r>
          </a:p>
          <a:p>
            <a:r>
              <a:rPr lang="en-US" dirty="0"/>
              <a:t> 		print(Calculating the </a:t>
            </a:r>
            <a:r>
              <a:rPr lang="en-US" dirty="0" err="1"/>
              <a:t>tast</a:t>
            </a:r>
            <a:r>
              <a:rPr lang="en-US" dirty="0"/>
              <a:t> at this edge node)</a:t>
            </a:r>
          </a:p>
          <a:p>
            <a:r>
              <a:rPr lang="en-US" dirty="0"/>
              <a:t> 		// Call the evaluate function of </a:t>
            </a:r>
            <a:r>
              <a:rPr lang="en-US" dirty="0" err="1"/>
              <a:t>next_edge</a:t>
            </a:r>
            <a:r>
              <a:rPr lang="en-US" dirty="0"/>
              <a:t> passing task no. 			and Its parameters List</a:t>
            </a:r>
          </a:p>
          <a:p>
            <a:r>
              <a:rPr lang="en-US" dirty="0"/>
              <a:t> 		</a:t>
            </a:r>
            <a:r>
              <a:rPr lang="en-US" dirty="0" err="1"/>
              <a:t>next_edge.evaluate</a:t>
            </a:r>
            <a:r>
              <a:rPr lang="en-US" dirty="0"/>
              <a:t>(task, </a:t>
            </a:r>
            <a:r>
              <a:rPr lang="en-US" dirty="0" err="1"/>
              <a:t>parameter_list_for_that_task</a:t>
            </a:r>
            <a:r>
              <a:rPr lang="en-US" dirty="0"/>
              <a:t>)</a:t>
            </a:r>
          </a:p>
          <a:p>
            <a:r>
              <a:rPr lang="en-US" dirty="0"/>
              <a:t> 		//Remove the element from the parameters list as it has been 		used</a:t>
            </a:r>
          </a:p>
          <a:p>
            <a:r>
              <a:rPr lang="en-US" dirty="0"/>
              <a:t> 		update(</a:t>
            </a:r>
            <a:r>
              <a:rPr lang="en-US" dirty="0" err="1"/>
              <a:t>parameter_list_for_that_task</a:t>
            </a:r>
            <a:r>
              <a:rPr lang="en-US" dirty="0"/>
              <a:t>)</a:t>
            </a:r>
          </a:p>
          <a:p>
            <a:r>
              <a:rPr lang="en-US" dirty="0"/>
              <a:t> 		//Subtract the load of the </a:t>
            </a:r>
            <a:r>
              <a:rPr lang="en-US" dirty="0" err="1"/>
              <a:t>task_to_be_performed</a:t>
            </a:r>
            <a:r>
              <a:rPr lang="en-US" dirty="0"/>
              <a:t> in the 			</a:t>
            </a:r>
            <a:r>
              <a:rPr lang="en-US" dirty="0" err="1"/>
              <a:t>capacity_edge_node</a:t>
            </a:r>
            <a:endParaRPr lang="en-US" dirty="0"/>
          </a:p>
          <a:p>
            <a:r>
              <a:rPr lang="en-US" dirty="0"/>
              <a:t> 		update(</a:t>
            </a:r>
            <a:r>
              <a:rPr lang="en-US" dirty="0" err="1"/>
              <a:t>capacity_edge_node</a:t>
            </a:r>
            <a:r>
              <a:rPr lang="en-US" dirty="0"/>
              <a:t>)</a:t>
            </a:r>
          </a:p>
          <a:p>
            <a:r>
              <a:rPr lang="en-US" dirty="0"/>
              <a:t> 		}</a:t>
            </a:r>
          </a:p>
          <a:p>
            <a:endParaRPr lang="en-US" dirty="0"/>
          </a:p>
        </p:txBody>
      </p:sp>
      <p:sp>
        <p:nvSpPr>
          <p:cNvPr id="3" name="TextBox 2">
            <a:extLst>
              <a:ext uri="{FF2B5EF4-FFF2-40B4-BE49-F238E27FC236}">
                <a16:creationId xmlns:a16="http://schemas.microsoft.com/office/drawing/2014/main" id="{67D90E6D-B769-4F2C-BA0D-EAD19051BAFB}"/>
              </a:ext>
            </a:extLst>
          </p:cNvPr>
          <p:cNvSpPr txBox="1"/>
          <p:nvPr/>
        </p:nvSpPr>
        <p:spPr>
          <a:xfrm>
            <a:off x="6993228" y="734096"/>
            <a:ext cx="5198772" cy="5940088"/>
          </a:xfrm>
          <a:prstGeom prst="rect">
            <a:avLst/>
          </a:prstGeom>
          <a:noFill/>
        </p:spPr>
        <p:txBody>
          <a:bodyPr wrap="square" rtlCol="0">
            <a:spAutoFit/>
          </a:bodyPr>
          <a:lstStyle/>
          <a:p>
            <a:r>
              <a:rPr lang="en-US" dirty="0"/>
              <a:t> else(){</a:t>
            </a:r>
          </a:p>
          <a:p>
            <a:r>
              <a:rPr lang="en-US" dirty="0"/>
              <a:t> </a:t>
            </a:r>
          </a:p>
          <a:p>
            <a:r>
              <a:rPr lang="en-US" dirty="0"/>
              <a:t>	//Call the evaluate function of </a:t>
            </a:r>
            <a:r>
              <a:rPr lang="en-US" dirty="0" err="1"/>
              <a:t>data_center</a:t>
            </a:r>
            <a:r>
              <a:rPr lang="en-US" dirty="0"/>
              <a:t> 	passing task no. and Its parameters List</a:t>
            </a:r>
          </a:p>
          <a:p>
            <a:r>
              <a:rPr lang="en-US" dirty="0"/>
              <a:t> 	</a:t>
            </a:r>
            <a:r>
              <a:rPr lang="en-US" dirty="0" err="1"/>
              <a:t>data_center.evaluate</a:t>
            </a:r>
            <a:r>
              <a:rPr lang="en-US" dirty="0"/>
              <a:t>(task, 	</a:t>
            </a:r>
            <a:r>
              <a:rPr lang="en-US" dirty="0" err="1"/>
              <a:t>parameter_list_for_that_task</a:t>
            </a:r>
            <a:r>
              <a:rPr lang="en-US" dirty="0"/>
              <a:t>)</a:t>
            </a:r>
          </a:p>
          <a:p>
            <a:r>
              <a:rPr lang="en-US" dirty="0"/>
              <a:t> 	//Subtract the load of the 	</a:t>
            </a:r>
            <a:r>
              <a:rPr lang="en-US" dirty="0" err="1"/>
              <a:t>task_to_be_performed</a:t>
            </a:r>
            <a:r>
              <a:rPr lang="en-US" dirty="0"/>
              <a:t> in the 	</a:t>
            </a:r>
            <a:r>
              <a:rPr lang="en-US" dirty="0" err="1"/>
              <a:t>capacity_data_center</a:t>
            </a:r>
            <a:endParaRPr lang="en-US" dirty="0"/>
          </a:p>
          <a:p>
            <a:r>
              <a:rPr lang="en-US" dirty="0"/>
              <a:t> 	update(</a:t>
            </a:r>
            <a:r>
              <a:rPr lang="en-US" dirty="0" err="1"/>
              <a:t>capacity_data_center</a:t>
            </a:r>
            <a:r>
              <a:rPr lang="en-US" dirty="0"/>
              <a:t>)</a:t>
            </a:r>
          </a:p>
          <a:p>
            <a:r>
              <a:rPr lang="en-US" dirty="0"/>
              <a:t> 	}</a:t>
            </a:r>
          </a:p>
          <a:p>
            <a:r>
              <a:rPr lang="en-US" dirty="0"/>
              <a:t> 	}</a:t>
            </a:r>
          </a:p>
          <a:p>
            <a:r>
              <a:rPr lang="en-US" dirty="0"/>
              <a:t> 	}</a:t>
            </a:r>
          </a:p>
          <a:p>
            <a:r>
              <a:rPr lang="en-US" dirty="0"/>
              <a:t> 	}</a:t>
            </a:r>
          </a:p>
          <a:p>
            <a:r>
              <a:rPr lang="en-US" dirty="0"/>
              <a:t> //Update the capacity of all the edge nodes and data centers to original</a:t>
            </a:r>
          </a:p>
          <a:p>
            <a:endParaRPr lang="en-US" dirty="0"/>
          </a:p>
          <a:p>
            <a:r>
              <a:rPr lang="en-US" dirty="0"/>
              <a:t>Update(</a:t>
            </a:r>
            <a:r>
              <a:rPr lang="en-US" dirty="0" err="1"/>
              <a:t>capacity_edge_node,capacity_data_center</a:t>
            </a:r>
            <a:r>
              <a:rPr lang="en-US" dirty="0"/>
              <a:t>);</a:t>
            </a:r>
          </a:p>
          <a:p>
            <a:r>
              <a:rPr lang="en-US" dirty="0"/>
              <a:t>}</a:t>
            </a:r>
          </a:p>
        </p:txBody>
      </p:sp>
    </p:spTree>
    <p:extLst>
      <p:ext uri="{BB962C8B-B14F-4D97-AF65-F5344CB8AC3E}">
        <p14:creationId xmlns:p14="http://schemas.microsoft.com/office/powerpoint/2010/main" val="78641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6BBF9-7C72-4916-8ECD-7433FB014054}"/>
              </a:ext>
            </a:extLst>
          </p:cNvPr>
          <p:cNvSpPr>
            <a:spLocks noGrp="1"/>
          </p:cNvSpPr>
          <p:nvPr>
            <p:ph type="title"/>
          </p:nvPr>
        </p:nvSpPr>
        <p:spPr>
          <a:xfrm>
            <a:off x="762000" y="-10843"/>
            <a:ext cx="10972800" cy="1143000"/>
          </a:xfrm>
        </p:spPr>
        <p:txBody>
          <a:bodyPr/>
          <a:lstStyle/>
          <a:p>
            <a:r>
              <a:rPr lang="en-US" dirty="0"/>
              <a:t>Pseudo Code for Load Balancing Algorithms</a:t>
            </a:r>
          </a:p>
        </p:txBody>
      </p:sp>
      <p:sp>
        <p:nvSpPr>
          <p:cNvPr id="6" name="TextBox 5">
            <a:extLst>
              <a:ext uri="{FF2B5EF4-FFF2-40B4-BE49-F238E27FC236}">
                <a16:creationId xmlns:a16="http://schemas.microsoft.com/office/drawing/2014/main" id="{3B75760F-8A39-463C-B3B9-8D045392EA85}"/>
              </a:ext>
            </a:extLst>
          </p:cNvPr>
          <p:cNvSpPr txBox="1"/>
          <p:nvPr/>
        </p:nvSpPr>
        <p:spPr>
          <a:xfrm>
            <a:off x="0" y="824248"/>
            <a:ext cx="6490952" cy="6232475"/>
          </a:xfrm>
          <a:prstGeom prst="rect">
            <a:avLst/>
          </a:prstGeom>
          <a:noFill/>
        </p:spPr>
        <p:txBody>
          <a:bodyPr wrap="square" rtlCol="0">
            <a:spAutoFit/>
          </a:bodyPr>
          <a:lstStyle/>
          <a:p>
            <a:r>
              <a:rPr lang="en-US" b="1" dirty="0" err="1"/>
              <a:t>least_Workload</a:t>
            </a:r>
            <a:r>
              <a:rPr lang="en-US" dirty="0"/>
              <a:t>(</a:t>
            </a:r>
            <a:r>
              <a:rPr lang="en-US" dirty="0" err="1"/>
              <a:t>sequence_of_tasks</a:t>
            </a:r>
            <a:r>
              <a:rPr lang="en-US" dirty="0"/>
              <a:t>, </a:t>
            </a:r>
            <a:r>
              <a:rPr lang="en-US" dirty="0" err="1"/>
              <a:t>Parameters_for_tasks</a:t>
            </a:r>
            <a:r>
              <a:rPr lang="en-US" dirty="0"/>
              <a:t>)</a:t>
            </a:r>
          </a:p>
          <a:p>
            <a:r>
              <a:rPr lang="en-US" dirty="0"/>
              <a:t>{</a:t>
            </a:r>
          </a:p>
          <a:p>
            <a:r>
              <a:rPr lang="en-US" dirty="0"/>
              <a:t> // holds the capacity of </a:t>
            </a:r>
            <a:r>
              <a:rPr lang="en-US" dirty="0" err="1"/>
              <a:t>edgenode</a:t>
            </a:r>
            <a:endParaRPr lang="en-US" dirty="0"/>
          </a:p>
          <a:p>
            <a:r>
              <a:rPr lang="en-US" dirty="0"/>
              <a:t> </a:t>
            </a:r>
            <a:r>
              <a:rPr lang="en-US" dirty="0" err="1"/>
              <a:t>ArrayList</a:t>
            </a:r>
            <a:r>
              <a:rPr lang="en-US" dirty="0"/>
              <a:t>&lt;Integer []&gt; </a:t>
            </a:r>
            <a:r>
              <a:rPr lang="en-US" dirty="0" err="1"/>
              <a:t>maxCapacity</a:t>
            </a:r>
            <a:endParaRPr lang="en-US" dirty="0"/>
          </a:p>
          <a:p>
            <a:r>
              <a:rPr lang="en-US" dirty="0"/>
              <a:t> //push the capacity of each </a:t>
            </a:r>
            <a:r>
              <a:rPr lang="en-US" dirty="0" err="1"/>
              <a:t>edgenode</a:t>
            </a:r>
            <a:r>
              <a:rPr lang="en-US" dirty="0"/>
              <a:t> and which </a:t>
            </a:r>
            <a:r>
              <a:rPr lang="en-US" dirty="0" err="1"/>
              <a:t>edgenoe</a:t>
            </a:r>
            <a:r>
              <a:rPr lang="en-US" dirty="0"/>
              <a:t> it is</a:t>
            </a:r>
          </a:p>
          <a:p>
            <a:r>
              <a:rPr lang="en-US" dirty="0"/>
              <a:t> </a:t>
            </a:r>
            <a:r>
              <a:rPr lang="en-US" dirty="0" err="1"/>
              <a:t>maxCapacity.add</a:t>
            </a:r>
            <a:r>
              <a:rPr lang="en-US" dirty="0"/>
              <a:t>(</a:t>
            </a:r>
            <a:r>
              <a:rPr lang="en-US" dirty="0" err="1"/>
              <a:t>newInteger</a:t>
            </a:r>
            <a:r>
              <a:rPr lang="en-US" dirty="0"/>
              <a:t>[]{ node capacity, which Edge})</a:t>
            </a:r>
          </a:p>
          <a:p>
            <a:r>
              <a:rPr lang="en-US" dirty="0"/>
              <a:t> </a:t>
            </a:r>
          </a:p>
          <a:p>
            <a:r>
              <a:rPr lang="en-US" dirty="0"/>
              <a:t>for(</a:t>
            </a:r>
            <a:r>
              <a:rPr lang="en-US" dirty="0" err="1"/>
              <a:t>i</a:t>
            </a:r>
            <a:r>
              <a:rPr lang="en-US" dirty="0"/>
              <a:t>=1 -&gt; number of </a:t>
            </a:r>
            <a:r>
              <a:rPr lang="en-US" dirty="0" err="1"/>
              <a:t>taks</a:t>
            </a:r>
            <a:r>
              <a:rPr lang="en-US" dirty="0"/>
              <a:t> in sequence list)</a:t>
            </a:r>
          </a:p>
          <a:p>
            <a:r>
              <a:rPr lang="en-US" dirty="0"/>
              <a:t> {</a:t>
            </a:r>
          </a:p>
          <a:p>
            <a:r>
              <a:rPr lang="en-US" dirty="0"/>
              <a:t>	 //Sort the </a:t>
            </a:r>
            <a:r>
              <a:rPr lang="en-US" dirty="0" err="1"/>
              <a:t>maxCapacity</a:t>
            </a:r>
            <a:r>
              <a:rPr lang="en-US" dirty="0"/>
              <a:t> list and find the edge node 	which has maximum capacity</a:t>
            </a:r>
          </a:p>
          <a:p>
            <a:r>
              <a:rPr lang="en-US" dirty="0"/>
              <a:t> 	</a:t>
            </a:r>
            <a:r>
              <a:rPr lang="en-US" dirty="0" err="1"/>
              <a:t>Collection.sort</a:t>
            </a:r>
            <a:r>
              <a:rPr lang="en-US" dirty="0"/>
              <a:t>(</a:t>
            </a:r>
            <a:r>
              <a:rPr lang="en-US" dirty="0" err="1"/>
              <a:t>maxCapacity</a:t>
            </a:r>
            <a:r>
              <a:rPr lang="en-US" dirty="0"/>
              <a:t>)</a:t>
            </a:r>
          </a:p>
          <a:p>
            <a:r>
              <a:rPr lang="en-US" dirty="0"/>
              <a:t> 	If(</a:t>
            </a:r>
            <a:r>
              <a:rPr lang="en-US" dirty="0" err="1"/>
              <a:t>task_to_be_performed</a:t>
            </a:r>
            <a:r>
              <a:rPr lang="en-US" dirty="0"/>
              <a:t>==1,2,3,4)</a:t>
            </a:r>
          </a:p>
          <a:p>
            <a:r>
              <a:rPr lang="en-US" dirty="0"/>
              <a:t> 	{</a:t>
            </a:r>
          </a:p>
          <a:p>
            <a:r>
              <a:rPr lang="en-US" dirty="0"/>
              <a:t> 	if(</a:t>
            </a:r>
            <a:r>
              <a:rPr lang="en-US" dirty="0" err="1"/>
              <a:t>maxCapacity.last_element.capacity</a:t>
            </a:r>
            <a:r>
              <a:rPr lang="en-US" dirty="0"/>
              <a:t> &gt;= </a:t>
            </a:r>
            <a:r>
              <a:rPr lang="en-US" dirty="0" err="1"/>
              <a:t>Task_capacity</a:t>
            </a:r>
            <a:r>
              <a:rPr lang="en-US" dirty="0"/>
              <a:t>)</a:t>
            </a:r>
          </a:p>
          <a:p>
            <a:r>
              <a:rPr lang="en-US" dirty="0"/>
              <a:t> 	{</a:t>
            </a:r>
          </a:p>
          <a:p>
            <a:r>
              <a:rPr lang="en-US" dirty="0"/>
              <a:t> 	//evaluate task at edge node mentioned in </a:t>
            </a:r>
            <a:r>
              <a:rPr lang="en-US" dirty="0" err="1"/>
              <a:t>maxCapacity</a:t>
            </a:r>
            <a:endParaRPr lang="en-US" dirty="0"/>
          </a:p>
          <a:p>
            <a:r>
              <a:rPr lang="en-US" dirty="0"/>
              <a:t> 	</a:t>
            </a:r>
            <a:r>
              <a:rPr lang="en-US" dirty="0" err="1"/>
              <a:t>evaluateTask</a:t>
            </a:r>
            <a:r>
              <a:rPr lang="en-US" dirty="0"/>
              <a:t>();</a:t>
            </a:r>
          </a:p>
          <a:p>
            <a:r>
              <a:rPr lang="en-US" dirty="0"/>
              <a:t> 	</a:t>
            </a:r>
            <a:r>
              <a:rPr lang="en-US" dirty="0" err="1"/>
              <a:t>edgenode_capacity</a:t>
            </a:r>
            <a:r>
              <a:rPr lang="en-US" dirty="0"/>
              <a:t>= </a:t>
            </a:r>
            <a:r>
              <a:rPr lang="en-US" dirty="0" err="1"/>
              <a:t>edgenode_capacity</a:t>
            </a:r>
            <a:r>
              <a:rPr lang="en-US" dirty="0"/>
              <a:t> - </a:t>
            </a:r>
            <a:r>
              <a:rPr lang="en-US" dirty="0" err="1"/>
              <a:t>Task_capacity</a:t>
            </a:r>
            <a:endParaRPr lang="en-US" dirty="0"/>
          </a:p>
          <a:p>
            <a:r>
              <a:rPr lang="en-US" dirty="0"/>
              <a:t> }</a:t>
            </a:r>
          </a:p>
          <a:p>
            <a:endParaRPr lang="en-US" dirty="0"/>
          </a:p>
        </p:txBody>
      </p:sp>
      <p:sp>
        <p:nvSpPr>
          <p:cNvPr id="8" name="TextBox 7">
            <a:extLst>
              <a:ext uri="{FF2B5EF4-FFF2-40B4-BE49-F238E27FC236}">
                <a16:creationId xmlns:a16="http://schemas.microsoft.com/office/drawing/2014/main" id="{3D4B08A4-1752-4A80-AF5B-372646D41661}"/>
              </a:ext>
            </a:extLst>
          </p:cNvPr>
          <p:cNvSpPr txBox="1"/>
          <p:nvPr/>
        </p:nvSpPr>
        <p:spPr>
          <a:xfrm>
            <a:off x="6220496" y="824248"/>
            <a:ext cx="5859887" cy="3016210"/>
          </a:xfrm>
          <a:prstGeom prst="rect">
            <a:avLst/>
          </a:prstGeom>
          <a:noFill/>
        </p:spPr>
        <p:txBody>
          <a:bodyPr wrap="square" rtlCol="0">
            <a:spAutoFit/>
          </a:bodyPr>
          <a:lstStyle/>
          <a:p>
            <a:r>
              <a:rPr lang="en-US" dirty="0"/>
              <a:t>else{</a:t>
            </a:r>
          </a:p>
          <a:p>
            <a:r>
              <a:rPr lang="en-US" dirty="0"/>
              <a:t> </a:t>
            </a:r>
          </a:p>
          <a:p>
            <a:r>
              <a:rPr lang="en-US" dirty="0"/>
              <a:t>	//evaluate task at data center</a:t>
            </a:r>
          </a:p>
          <a:p>
            <a:r>
              <a:rPr lang="en-US" dirty="0"/>
              <a:t> 	</a:t>
            </a:r>
            <a:r>
              <a:rPr lang="en-US" dirty="0" err="1"/>
              <a:t>evaluateTask</a:t>
            </a:r>
            <a:r>
              <a:rPr lang="en-US" dirty="0"/>
              <a:t>();</a:t>
            </a:r>
          </a:p>
          <a:p>
            <a:r>
              <a:rPr lang="en-US" dirty="0"/>
              <a:t> 	</a:t>
            </a:r>
            <a:r>
              <a:rPr lang="en-US" dirty="0" err="1"/>
              <a:t>DataCenter_capacity</a:t>
            </a:r>
            <a:r>
              <a:rPr lang="en-US" dirty="0"/>
              <a:t>= </a:t>
            </a:r>
            <a:r>
              <a:rPr lang="en-US" dirty="0" err="1"/>
              <a:t>DataCenter_capacity</a:t>
            </a:r>
            <a:r>
              <a:rPr lang="en-US" dirty="0"/>
              <a:t> - 	</a:t>
            </a:r>
            <a:r>
              <a:rPr lang="en-US" dirty="0" err="1"/>
              <a:t>Task_capacity</a:t>
            </a:r>
            <a:endParaRPr lang="en-US" dirty="0"/>
          </a:p>
          <a:p>
            <a:r>
              <a:rPr lang="en-US" dirty="0"/>
              <a:t>}</a:t>
            </a:r>
          </a:p>
          <a:p>
            <a:r>
              <a:rPr lang="en-US" dirty="0"/>
              <a:t>}</a:t>
            </a:r>
          </a:p>
          <a:p>
            <a:r>
              <a:rPr lang="en-US" dirty="0"/>
              <a:t>}</a:t>
            </a:r>
          </a:p>
          <a:p>
            <a:r>
              <a:rPr lang="en-US"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3AE5-3BAD-488D-A2C7-6D537920B677}"/>
              </a:ext>
            </a:extLst>
          </p:cNvPr>
          <p:cNvSpPr>
            <a:spLocks noGrp="1"/>
          </p:cNvSpPr>
          <p:nvPr>
            <p:ph type="title"/>
          </p:nvPr>
        </p:nvSpPr>
        <p:spPr>
          <a:xfrm>
            <a:off x="545207" y="3145663"/>
            <a:ext cx="2043447" cy="557012"/>
          </a:xfrm>
        </p:spPr>
        <p:txBody>
          <a:bodyPr>
            <a:normAutofit fontScale="90000"/>
          </a:bodyPr>
          <a:lstStyle/>
          <a:p>
            <a:r>
              <a:rPr lang="en-US" sz="3000" dirty="0">
                <a:latin typeface="Times New Roman" panose="02020603050405020304" pitchFamily="18" charset="0"/>
                <a:cs typeface="Times New Roman" panose="02020603050405020304" pitchFamily="18" charset="0"/>
              </a:rPr>
              <a:t>PERT CHART</a:t>
            </a:r>
          </a:p>
        </p:txBody>
      </p:sp>
      <p:pic>
        <p:nvPicPr>
          <p:cNvPr id="7" name="Content Placeholder 6">
            <a:extLst>
              <a:ext uri="{FF2B5EF4-FFF2-40B4-BE49-F238E27FC236}">
                <a16:creationId xmlns:a16="http://schemas.microsoft.com/office/drawing/2014/main" id="{E8C1DD3A-5391-4538-B558-42383B2F03A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1629" y="1511993"/>
            <a:ext cx="5476875" cy="4391025"/>
          </a:xfrm>
          <a:prstGeom prst="rect">
            <a:avLst/>
          </a:prstGeom>
          <a:noFill/>
          <a:ln>
            <a:noFill/>
          </a:ln>
        </p:spPr>
      </p:pic>
    </p:spTree>
    <p:extLst>
      <p:ext uri="{BB962C8B-B14F-4D97-AF65-F5344CB8AC3E}">
        <p14:creationId xmlns:p14="http://schemas.microsoft.com/office/powerpoint/2010/main" val="166745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3AE5-3BAD-488D-A2C7-6D537920B677}"/>
              </a:ext>
            </a:extLst>
          </p:cNvPr>
          <p:cNvSpPr>
            <a:spLocks noGrp="1"/>
          </p:cNvSpPr>
          <p:nvPr>
            <p:ph type="title"/>
          </p:nvPr>
        </p:nvSpPr>
        <p:spPr>
          <a:xfrm>
            <a:off x="-588134" y="3126346"/>
            <a:ext cx="2970726" cy="698679"/>
          </a:xfrm>
        </p:spPr>
        <p:txBody>
          <a:bodyPr>
            <a:normAutofit fontScale="90000"/>
          </a:bodyPr>
          <a:lstStyle/>
          <a:p>
            <a:r>
              <a:rPr lang="en-US" sz="3000" dirty="0">
                <a:latin typeface="Times New Roman" panose="02020603050405020304" pitchFamily="18" charset="0"/>
                <a:cs typeface="Times New Roman" panose="02020603050405020304" pitchFamily="18" charset="0"/>
              </a:rPr>
              <a:t>CLASS DIAGRAM</a:t>
            </a:r>
          </a:p>
        </p:txBody>
      </p:sp>
      <p:pic>
        <p:nvPicPr>
          <p:cNvPr id="6" name="Content Placeholder 5">
            <a:extLst>
              <a:ext uri="{FF2B5EF4-FFF2-40B4-BE49-F238E27FC236}">
                <a16:creationId xmlns:a16="http://schemas.microsoft.com/office/drawing/2014/main" id="{05C4F689-90B3-4721-9143-7DADE68CAFA1}"/>
              </a:ext>
            </a:extLst>
          </p:cNvPr>
          <p:cNvPicPr>
            <a:picLocks noGrp="1"/>
          </p:cNvPicPr>
          <p:nvPr>
            <p:ph idx="1"/>
          </p:nvPr>
        </p:nvPicPr>
        <p:blipFill>
          <a:blip r:embed="rId2"/>
          <a:stretch>
            <a:fillRect/>
          </a:stretch>
        </p:blipFill>
        <p:spPr>
          <a:xfrm>
            <a:off x="2047741" y="180304"/>
            <a:ext cx="10144259" cy="6677695"/>
          </a:xfrm>
          <a:prstGeom prst="rect">
            <a:avLst/>
          </a:prstGeom>
        </p:spPr>
      </p:pic>
    </p:spTree>
    <p:extLst>
      <p:ext uri="{BB962C8B-B14F-4D97-AF65-F5344CB8AC3E}">
        <p14:creationId xmlns:p14="http://schemas.microsoft.com/office/powerpoint/2010/main" val="3469498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3AE5-3BAD-488D-A2C7-6D537920B677}"/>
              </a:ext>
            </a:extLst>
          </p:cNvPr>
          <p:cNvSpPr>
            <a:spLocks noGrp="1"/>
          </p:cNvSpPr>
          <p:nvPr>
            <p:ph type="title"/>
          </p:nvPr>
        </p:nvSpPr>
        <p:spPr>
          <a:xfrm>
            <a:off x="1408092" y="5498980"/>
            <a:ext cx="2043447" cy="557012"/>
          </a:xfrm>
        </p:spPr>
        <p:txBody>
          <a:bodyPr>
            <a:normAutofit fontScale="90000"/>
          </a:bodyPr>
          <a:lstStyle/>
          <a:p>
            <a:r>
              <a:rPr lang="en-US" sz="3000" dirty="0">
                <a:latin typeface="Times New Roman" panose="02020603050405020304" pitchFamily="18" charset="0"/>
                <a:cs typeface="Times New Roman" panose="02020603050405020304" pitchFamily="18" charset="0"/>
              </a:rPr>
              <a:t>OUTPUT SCREEN</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62E7060-8FEB-4BF1-9D8B-11DC3BBC3D1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70351"/>
          <a:stretch/>
        </p:blipFill>
        <p:spPr bwMode="auto">
          <a:xfrm>
            <a:off x="6213860" y="420469"/>
            <a:ext cx="2873829" cy="4492933"/>
          </a:xfrm>
          <a:prstGeom prst="rect">
            <a:avLst/>
          </a:prstGeom>
          <a:noFill/>
          <a:ln>
            <a:noFill/>
          </a:ln>
        </p:spPr>
      </p:pic>
      <p:pic>
        <p:nvPicPr>
          <p:cNvPr id="5" name="Picture 4">
            <a:extLst>
              <a:ext uri="{FF2B5EF4-FFF2-40B4-BE49-F238E27FC236}">
                <a16:creationId xmlns:a16="http://schemas.microsoft.com/office/drawing/2014/main" id="{13AC64E9-75F5-490D-A61D-2B8B56D24F8B}"/>
              </a:ext>
            </a:extLst>
          </p:cNvPr>
          <p:cNvPicPr>
            <a:picLocks noChangeAspect="1"/>
          </p:cNvPicPr>
          <p:nvPr/>
        </p:nvPicPr>
        <p:blipFill rotWithShape="1">
          <a:blip r:embed="rId3"/>
          <a:srcRect r="69935"/>
          <a:stretch/>
        </p:blipFill>
        <p:spPr>
          <a:xfrm>
            <a:off x="9195515" y="420470"/>
            <a:ext cx="2996485" cy="4492933"/>
          </a:xfrm>
          <a:prstGeom prst="rect">
            <a:avLst/>
          </a:prstGeom>
        </p:spPr>
      </p:pic>
      <p:pic>
        <p:nvPicPr>
          <p:cNvPr id="8" name="Picture 7">
            <a:extLst>
              <a:ext uri="{FF2B5EF4-FFF2-40B4-BE49-F238E27FC236}">
                <a16:creationId xmlns:a16="http://schemas.microsoft.com/office/drawing/2014/main" id="{7178557F-6C7E-439F-A45F-72E20E6D5C64}"/>
              </a:ext>
            </a:extLst>
          </p:cNvPr>
          <p:cNvPicPr>
            <a:picLocks noChangeAspect="1"/>
          </p:cNvPicPr>
          <p:nvPr/>
        </p:nvPicPr>
        <p:blipFill rotWithShape="1">
          <a:blip r:embed="rId4"/>
          <a:srcRect r="23422"/>
          <a:stretch/>
        </p:blipFill>
        <p:spPr>
          <a:xfrm>
            <a:off x="81397" y="420470"/>
            <a:ext cx="6024638" cy="4492933"/>
          </a:xfrm>
          <a:prstGeom prst="rect">
            <a:avLst/>
          </a:prstGeom>
        </p:spPr>
      </p:pic>
    </p:spTree>
    <p:extLst>
      <p:ext uri="{BB962C8B-B14F-4D97-AF65-F5344CB8AC3E}">
        <p14:creationId xmlns:p14="http://schemas.microsoft.com/office/powerpoint/2010/main" val="1860506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3AE5-3BAD-488D-A2C7-6D537920B677}"/>
              </a:ext>
            </a:extLst>
          </p:cNvPr>
          <p:cNvSpPr>
            <a:spLocks noGrp="1"/>
          </p:cNvSpPr>
          <p:nvPr>
            <p:ph type="title"/>
          </p:nvPr>
        </p:nvSpPr>
        <p:spPr>
          <a:xfrm>
            <a:off x="0" y="432600"/>
            <a:ext cx="2043447" cy="557012"/>
          </a:xfrm>
        </p:spPr>
        <p:txBody>
          <a:bodyPr>
            <a:normAutofit fontScale="90000"/>
          </a:bodyPr>
          <a:lstStyle/>
          <a:p>
            <a:r>
              <a:rPr lang="en-US" sz="3000" dirty="0">
                <a:latin typeface="Times New Roman" panose="02020603050405020304" pitchFamily="18" charset="0"/>
                <a:cs typeface="Times New Roman" panose="02020603050405020304" pitchFamily="18" charset="0"/>
              </a:rPr>
              <a:t>RESULT</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DC5B7F0-5B6B-41C2-BA86-8BCB59041505}"/>
              </a:ext>
            </a:extLst>
          </p:cNvPr>
          <p:cNvSpPr txBox="1"/>
          <p:nvPr/>
        </p:nvSpPr>
        <p:spPr>
          <a:xfrm>
            <a:off x="5859886" y="247237"/>
            <a:ext cx="6332113" cy="3600986"/>
          </a:xfrm>
          <a:prstGeom prst="rect">
            <a:avLst/>
          </a:prstGeom>
          <a:noFill/>
        </p:spPr>
        <p:txBody>
          <a:bodyPr wrap="square" rtlCol="0">
            <a:spAutoFit/>
          </a:bodyPr>
          <a:lstStyle/>
          <a:p>
            <a:pPr algn="just"/>
            <a:r>
              <a:rPr lang="en-US" b="1" dirty="0"/>
              <a:t>x-axis:</a:t>
            </a:r>
          </a:p>
          <a:p>
            <a:pPr algn="just"/>
            <a:r>
              <a:rPr lang="en-US" dirty="0"/>
              <a:t>MIN</a:t>
            </a:r>
            <a:r>
              <a:rPr lang="en-US" b="1" dirty="0"/>
              <a:t>-&gt; </a:t>
            </a:r>
            <a:r>
              <a:rPr lang="en-US" dirty="0"/>
              <a:t>The program is run by taking all the 4 tasks as the minimum load.</a:t>
            </a:r>
          </a:p>
          <a:p>
            <a:pPr algn="just"/>
            <a:r>
              <a:rPr lang="en-US" dirty="0"/>
              <a:t>MAX</a:t>
            </a:r>
            <a:r>
              <a:rPr lang="en-US" b="1" dirty="0"/>
              <a:t>-&gt; </a:t>
            </a:r>
            <a:r>
              <a:rPr lang="en-US" dirty="0"/>
              <a:t>The program is run by taking all the 4 tasks as the maximum load</a:t>
            </a:r>
          </a:p>
          <a:p>
            <a:pPr algn="just"/>
            <a:r>
              <a:rPr lang="en-US" dirty="0"/>
              <a:t>AVERAGE</a:t>
            </a:r>
            <a:r>
              <a:rPr lang="en-US" b="1" dirty="0"/>
              <a:t>-&gt; </a:t>
            </a:r>
            <a:r>
              <a:rPr lang="en-US" dirty="0"/>
              <a:t>The program is run by taking 4 tasks in random order</a:t>
            </a:r>
          </a:p>
          <a:p>
            <a:pPr algn="just"/>
            <a:endParaRPr lang="en-US" b="1" dirty="0"/>
          </a:p>
          <a:p>
            <a:pPr algn="just"/>
            <a:r>
              <a:rPr lang="en-US" b="1" dirty="0"/>
              <a:t>y-axis: </a:t>
            </a:r>
          </a:p>
          <a:p>
            <a:pPr algn="just"/>
            <a:r>
              <a:rPr lang="en-US" dirty="0"/>
              <a:t>It depicts the no. of time servers get overloaded when running the cases shown above in</a:t>
            </a:r>
          </a:p>
          <a:p>
            <a:pPr algn="just"/>
            <a:r>
              <a:rPr lang="en-US" dirty="0"/>
              <a:t>Round Robin and least workload algorithms</a:t>
            </a:r>
          </a:p>
        </p:txBody>
      </p:sp>
      <p:sp>
        <p:nvSpPr>
          <p:cNvPr id="9" name="TextBox 8">
            <a:extLst>
              <a:ext uri="{FF2B5EF4-FFF2-40B4-BE49-F238E27FC236}">
                <a16:creationId xmlns:a16="http://schemas.microsoft.com/office/drawing/2014/main" id="{C0C7F5CA-7165-4504-B4C8-0E8F39C2AABA}"/>
              </a:ext>
            </a:extLst>
          </p:cNvPr>
          <p:cNvSpPr txBox="1"/>
          <p:nvPr/>
        </p:nvSpPr>
        <p:spPr>
          <a:xfrm>
            <a:off x="88004" y="4019689"/>
            <a:ext cx="8937938" cy="2723823"/>
          </a:xfrm>
          <a:prstGeom prst="rect">
            <a:avLst/>
          </a:prstGeom>
          <a:noFill/>
        </p:spPr>
        <p:txBody>
          <a:bodyPr wrap="square" rtlCol="0">
            <a:spAutoFit/>
          </a:bodyPr>
          <a:lstStyle/>
          <a:p>
            <a:pPr algn="just"/>
            <a:r>
              <a:rPr lang="en-US" dirty="0"/>
              <a:t>By the result shown above and different test cases run by us, we are concluding that </a:t>
            </a:r>
            <a:r>
              <a:rPr lang="en-US" b="1" dirty="0"/>
              <a:t>round robin load balancing algorithm </a:t>
            </a:r>
            <a:r>
              <a:rPr lang="en-US" dirty="0"/>
              <a:t>led to multiple times servers( edge nodes in our demonstration ) getting overloaded and the tasks going to data center. Which leads in the inefficient utilization of edge computing technology. </a:t>
            </a:r>
          </a:p>
          <a:p>
            <a:pPr algn="just"/>
            <a:r>
              <a:rPr lang="en-US" dirty="0"/>
              <a:t>Whereas, in the case of </a:t>
            </a:r>
            <a:r>
              <a:rPr lang="en-US" b="1" dirty="0"/>
              <a:t>least connection algorithm </a:t>
            </a:r>
            <a:r>
              <a:rPr lang="en-US" dirty="0"/>
              <a:t>the servers are overloaded comparatively very less times and thus letting the tasks to get performed at edge nodes only, thus decreasing the latency caused due to tasks been sent to data center. Also, by involving three </a:t>
            </a:r>
            <a:r>
              <a:rPr lang="en-US" b="1" dirty="0"/>
              <a:t>Edge Servers </a:t>
            </a:r>
            <a:r>
              <a:rPr lang="en-US" dirty="0"/>
              <a:t>in our model we are trying to depict the edge computing technology which is beneficial for fast computation of tasks. And for reducing latency.</a:t>
            </a:r>
          </a:p>
        </p:txBody>
      </p:sp>
      <p:pic>
        <p:nvPicPr>
          <p:cNvPr id="11" name="Picture 10">
            <a:extLst>
              <a:ext uri="{FF2B5EF4-FFF2-40B4-BE49-F238E27FC236}">
                <a16:creationId xmlns:a16="http://schemas.microsoft.com/office/drawing/2014/main" id="{876BF927-5965-4BD6-9478-8A5B27EA263F}"/>
              </a:ext>
            </a:extLst>
          </p:cNvPr>
          <p:cNvPicPr>
            <a:picLocks noChangeAspect="1"/>
          </p:cNvPicPr>
          <p:nvPr/>
        </p:nvPicPr>
        <p:blipFill>
          <a:blip r:embed="rId2"/>
          <a:stretch>
            <a:fillRect/>
          </a:stretch>
        </p:blipFill>
        <p:spPr>
          <a:xfrm>
            <a:off x="191662" y="838446"/>
            <a:ext cx="5512358" cy="2723823"/>
          </a:xfrm>
          <a:prstGeom prst="rect">
            <a:avLst/>
          </a:prstGeom>
        </p:spPr>
      </p:pic>
    </p:spTree>
    <p:extLst>
      <p:ext uri="{BB962C8B-B14F-4D97-AF65-F5344CB8AC3E}">
        <p14:creationId xmlns:p14="http://schemas.microsoft.com/office/powerpoint/2010/main" val="93699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9480"/>
            <a:ext cx="12192000" cy="564910"/>
          </a:xfrm>
        </p:spPr>
        <p:txBody>
          <a:bodyPr>
            <a:noAutofit/>
          </a:bodyPr>
          <a:lstStyle/>
          <a:p>
            <a:r>
              <a:rPr lang="en-IN" sz="4400" b="1" dirty="0">
                <a:solidFill>
                  <a:schemeClr val="tx1"/>
                </a:solidFill>
              </a:rPr>
              <a:t>References</a:t>
            </a:r>
          </a:p>
        </p:txBody>
      </p:sp>
      <p:sp>
        <p:nvSpPr>
          <p:cNvPr id="7" name="Text Box 6"/>
          <p:cNvSpPr txBox="1"/>
          <p:nvPr/>
        </p:nvSpPr>
        <p:spPr>
          <a:xfrm>
            <a:off x="472440" y="1630045"/>
            <a:ext cx="10820400" cy="460375"/>
          </a:xfrm>
          <a:prstGeom prst="rect">
            <a:avLst/>
          </a:prstGeom>
          <a:noFill/>
        </p:spPr>
        <p:txBody>
          <a:bodyPr wrap="square" rtlCol="0">
            <a:spAutoFit/>
          </a:bodyPr>
          <a:lstStyle/>
          <a:p>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2ED0B22-7617-4E6D-9587-BE3C4C8CB5DA}"/>
              </a:ext>
            </a:extLst>
          </p:cNvPr>
          <p:cNvSpPr txBox="1"/>
          <p:nvPr/>
        </p:nvSpPr>
        <p:spPr>
          <a:xfrm>
            <a:off x="621298" y="1860232"/>
            <a:ext cx="10949403" cy="4278094"/>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	[1] T. Deepa, Dr. </a:t>
            </a:r>
            <a:r>
              <a:rPr lang="en-US" sz="1600" dirty="0" err="1">
                <a:latin typeface="Times New Roman" panose="02020603050405020304" pitchFamily="18" charset="0"/>
                <a:cs typeface="Times New Roman" panose="02020603050405020304" pitchFamily="18" charset="0"/>
              </a:rPr>
              <a:t>Dhanaraj</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Cheelu</a:t>
            </a:r>
            <a:r>
              <a:rPr lang="en-US" sz="1600" dirty="0">
                <a:latin typeface="Times New Roman" panose="02020603050405020304" pitchFamily="18" charset="0"/>
                <a:cs typeface="Times New Roman" panose="02020603050405020304" pitchFamily="18" charset="0"/>
              </a:rPr>
              <a:t>, “A Comparative Study of Static and Dynamic Load Balancing Algorithms in Cloud Computing” in International Conference on Energy, Communication, Data Analytics and Soft Computing, pp, August 2017</a:t>
            </a:r>
          </a:p>
          <a:p>
            <a:pPr algn="just"/>
            <a:r>
              <a:rPr lang="en-US" sz="1600" dirty="0" err="1">
                <a:latin typeface="Times New Roman" panose="02020603050405020304" pitchFamily="18" charset="0"/>
                <a:cs typeface="Times New Roman" panose="02020603050405020304" pitchFamily="18" charset="0"/>
              </a:rPr>
              <a:t>LINK:https</a:t>
            </a:r>
            <a:r>
              <a:rPr lang="en-US" sz="1600" dirty="0">
                <a:latin typeface="Times New Roman" panose="02020603050405020304" pitchFamily="18" charset="0"/>
                <a:cs typeface="Times New Roman" panose="02020603050405020304" pitchFamily="18" charset="0"/>
              </a:rPr>
              <a:t>://www.researchgate.net/publication/325981627_A_comparative_study_of_static_and_dynamic_load_balancing_algorithms_in_cloud_computing</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[2] </a:t>
            </a:r>
            <a:r>
              <a:rPr lang="en-US" sz="1600" dirty="0" err="1">
                <a:latin typeface="Times New Roman" panose="02020603050405020304" pitchFamily="18" charset="0"/>
                <a:cs typeface="Times New Roman" panose="02020603050405020304" pitchFamily="18" charset="0"/>
              </a:rPr>
              <a:t>Harikrishna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Pydi</a:t>
            </a:r>
            <a:r>
              <a:rPr lang="en-US" sz="1600" dirty="0">
                <a:latin typeface="Times New Roman" panose="02020603050405020304" pitchFamily="18" charset="0"/>
                <a:cs typeface="Times New Roman" panose="02020603050405020304" pitchFamily="18" charset="0"/>
              </a:rPr>
              <a:t>, Ganesh </a:t>
            </a:r>
            <a:r>
              <a:rPr lang="en-US" sz="1600" dirty="0" err="1">
                <a:latin typeface="Times New Roman" panose="02020603050405020304" pitchFamily="18" charset="0"/>
                <a:cs typeface="Times New Roman" panose="02020603050405020304" pitchFamily="18" charset="0"/>
              </a:rPr>
              <a:t>Neelakanta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Iyer</a:t>
            </a:r>
            <a:r>
              <a:rPr lang="en-US" sz="1600" dirty="0">
                <a:latin typeface="Times New Roman" panose="02020603050405020304" pitchFamily="18" charset="0"/>
                <a:cs typeface="Times New Roman" panose="02020603050405020304" pitchFamily="18" charset="0"/>
              </a:rPr>
              <a:t>, “Analytical Review and Study on Load Balancing in Edge Computing Platform” in Fourth International Conference on Computing Methodologies and Communication, pp, 11-13 March 2020</a:t>
            </a:r>
          </a:p>
          <a:p>
            <a:pPr algn="just"/>
            <a:r>
              <a:rPr lang="en-US" sz="1600" dirty="0">
                <a:latin typeface="Times New Roman" panose="02020603050405020304" pitchFamily="18" charset="0"/>
                <a:cs typeface="Times New Roman" panose="02020603050405020304" pitchFamily="18" charset="0"/>
              </a:rPr>
              <a:t>LINK : https://ieeexplore.ieee.org/abstract/document/9076553</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[3] </a:t>
            </a:r>
            <a:r>
              <a:rPr lang="en-US" sz="1600" dirty="0" err="1">
                <a:latin typeface="Times New Roman" panose="02020603050405020304" pitchFamily="18" charset="0"/>
                <a:cs typeface="Times New Roman" panose="02020603050405020304" pitchFamily="18" charset="0"/>
              </a:rPr>
              <a:t>Supriya</a:t>
            </a:r>
            <a:r>
              <a:rPr lang="en-US" sz="1600" dirty="0">
                <a:latin typeface="Times New Roman" panose="02020603050405020304" pitchFamily="18" charset="0"/>
                <a:cs typeface="Times New Roman" panose="02020603050405020304" pitchFamily="18" charset="0"/>
              </a:rPr>
              <a:t> P </a:t>
            </a:r>
            <a:r>
              <a:rPr lang="en-US" sz="1600" dirty="0" err="1">
                <a:latin typeface="Times New Roman" panose="02020603050405020304" pitchFamily="18" charset="0"/>
                <a:cs typeface="Times New Roman" panose="02020603050405020304" pitchFamily="18" charset="0"/>
              </a:rPr>
              <a:t>Belkar</a:t>
            </a:r>
            <a:r>
              <a:rPr lang="en-US" sz="1600" dirty="0">
                <a:latin typeface="Times New Roman" panose="02020603050405020304" pitchFamily="18" charset="0"/>
                <a:cs typeface="Times New Roman" panose="02020603050405020304" pitchFamily="18" charset="0"/>
              </a:rPr>
              <a:t>,  Vidya </a:t>
            </a:r>
            <a:r>
              <a:rPr lang="en-US" sz="1600" dirty="0" err="1">
                <a:latin typeface="Times New Roman" panose="02020603050405020304" pitchFamily="18" charset="0"/>
                <a:cs typeface="Times New Roman" panose="02020603050405020304" pitchFamily="18" charset="0"/>
              </a:rPr>
              <a:t>Handur</a:t>
            </a:r>
            <a:r>
              <a:rPr lang="en-US" sz="1600" dirty="0">
                <a:latin typeface="Times New Roman" panose="02020603050405020304" pitchFamily="18" charset="0"/>
                <a:cs typeface="Times New Roman" panose="02020603050405020304" pitchFamily="18" charset="0"/>
              </a:rPr>
              <a:t>, “Comparative Study of Static Load Balancing Algorithms in Distributed System Using </a:t>
            </a:r>
            <a:r>
              <a:rPr lang="en-US" sz="1600" dirty="0" err="1">
                <a:latin typeface="Times New Roman" panose="02020603050405020304" pitchFamily="18" charset="0"/>
                <a:cs typeface="Times New Roman" panose="02020603050405020304" pitchFamily="18" charset="0"/>
              </a:rPr>
              <a:t>CloudSim</a:t>
            </a:r>
            <a:r>
              <a:rPr lang="en-US" sz="1600" dirty="0">
                <a:latin typeface="Times New Roman" panose="02020603050405020304" pitchFamily="18" charset="0"/>
                <a:cs typeface="Times New Roman" panose="02020603050405020304" pitchFamily="18" charset="0"/>
              </a:rPr>
              <a:t>” in International Journal of Advanced Research in Basic Engineering Sciences and Technology (IJARBEST), Volume 02, Issue 10 (October 2013)</a:t>
            </a:r>
          </a:p>
          <a:p>
            <a:pPr algn="just"/>
            <a:r>
              <a:rPr lang="en-US" sz="1600" dirty="0" err="1">
                <a:latin typeface="Times New Roman" panose="02020603050405020304" pitchFamily="18" charset="0"/>
                <a:cs typeface="Times New Roman" panose="02020603050405020304" pitchFamily="18" charset="0"/>
              </a:rPr>
              <a:t>LINK:https</a:t>
            </a:r>
            <a:r>
              <a:rPr lang="en-US" sz="1600" dirty="0">
                <a:latin typeface="Times New Roman" panose="02020603050405020304" pitchFamily="18" charset="0"/>
                <a:cs typeface="Times New Roman" panose="02020603050405020304" pitchFamily="18" charset="0"/>
              </a:rPr>
              <a:t>://www.ijert.org/comparative-study-of-load-balancing-algorithms-in-cloud-computing-environment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[4] Karan D. Patel, </a:t>
            </a:r>
            <a:r>
              <a:rPr lang="en-US" sz="1600" dirty="0" err="1">
                <a:latin typeface="Times New Roman" panose="02020603050405020304" pitchFamily="18" charset="0"/>
                <a:cs typeface="Times New Roman" panose="02020603050405020304" pitchFamily="18" charset="0"/>
              </a:rPr>
              <a:t>Tosal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M.Bhalodia</a:t>
            </a:r>
            <a:r>
              <a:rPr lang="en-US" sz="1600" dirty="0">
                <a:latin typeface="Times New Roman" panose="02020603050405020304" pitchFamily="18" charset="0"/>
                <a:cs typeface="Times New Roman" panose="02020603050405020304" pitchFamily="18" charset="0"/>
              </a:rPr>
              <a:t>, “An Efficient Dynamic Load Balancing Algorithm for Virtual Machine in Cloud Computing” in 2019 International Conference on Intelligent Computing and Control Systems (ICCS), pp, 15-17 May 2019</a:t>
            </a:r>
          </a:p>
          <a:p>
            <a:pPr algn="just"/>
            <a:r>
              <a:rPr lang="en-US" sz="1600" dirty="0">
                <a:latin typeface="Times New Roman" panose="02020603050405020304" pitchFamily="18" charset="0"/>
                <a:cs typeface="Times New Roman" panose="02020603050405020304" pitchFamily="18" charset="0"/>
              </a:rPr>
              <a:t>LINK: https://ieeexplore.ieee.org/document/9065292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0937"/>
            <a:ext cx="12192000" cy="890154"/>
          </a:xfrm>
        </p:spPr>
        <p:txBody>
          <a:bodyPr/>
          <a:lstStyle/>
          <a:p>
            <a:r>
              <a:rPr lang="en-IN" altLang="en-US" sz="4400" b="1" dirty="0">
                <a:solidFill>
                  <a:schemeClr val="tx1"/>
                </a:solidFill>
                <a:latin typeface="Arial" panose="020B0604020202020204" pitchFamily="34" charset="0"/>
                <a:ea typeface="+mn-ea"/>
                <a:cs typeface="Arial" panose="020B0604020202020204" pitchFamily="34" charset="0"/>
                <a:sym typeface="+mn-ea"/>
              </a:rPr>
              <a:t>Project Title</a:t>
            </a:r>
          </a:p>
        </p:txBody>
      </p:sp>
      <p:sp>
        <p:nvSpPr>
          <p:cNvPr id="4" name="TextBox 1"/>
          <p:cNvSpPr txBox="1"/>
          <p:nvPr/>
        </p:nvSpPr>
        <p:spPr>
          <a:xfrm>
            <a:off x="1318895" y="2327275"/>
            <a:ext cx="9554845" cy="1122871"/>
          </a:xfrm>
          <a:prstGeom prst="rect">
            <a:avLst/>
          </a:prstGeom>
          <a:noFill/>
        </p:spPr>
        <p:txBody>
          <a:bodyPr wrap="square" rtlCol="0">
            <a:spAutoFit/>
          </a:bodyPr>
          <a:lstStyle/>
          <a:p>
            <a:pPr marL="0" marR="0" algn="ctr">
              <a:lnSpc>
                <a:spcPct val="107000"/>
              </a:lnSpc>
              <a:spcBef>
                <a:spcPts val="0"/>
              </a:spcBef>
              <a:spcAft>
                <a:spcPts val="800"/>
              </a:spcAft>
              <a:tabLst>
                <a:tab pos="1562100" algn="l"/>
              </a:tabLst>
            </a:pPr>
            <a:r>
              <a:rPr lang="en-US" sz="3200" b="1" dirty="0">
                <a:effectLst/>
                <a:latin typeface="Arial" panose="020B0604020202020204" pitchFamily="34" charset="0"/>
                <a:ea typeface="Calibri" panose="020F0502020204030204" pitchFamily="34" charset="0"/>
                <a:cs typeface="Arial" panose="020B0604020202020204" pitchFamily="34" charset="0"/>
              </a:rPr>
              <a:t>Modelling Static and Dynamic Load Balancing Mechanisms in Edge Computing</a:t>
            </a:r>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sp>
        <p:nvSpPr>
          <p:cNvPr id="50" name="Google Shape;50;p8"/>
          <p:cNvSpPr txBox="1"/>
          <p:nvPr/>
        </p:nvSpPr>
        <p:spPr>
          <a:xfrm>
            <a:off x="8865235" y="4174490"/>
            <a:ext cx="3326765" cy="16865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000" dirty="0">
                <a:solidFill>
                  <a:schemeClr val="tx1"/>
                </a:solidFill>
                <a:latin typeface="Arial" panose="020B0604020202020204" pitchFamily="34" charset="0"/>
                <a:ea typeface="Calibri" panose="020F0502020204030204"/>
                <a:cs typeface="Arial" panose="020B0604020202020204" pitchFamily="34" charset="0"/>
                <a:sym typeface="Calibri" panose="020F0502020204030204"/>
              </a:rPr>
              <a:t>Project Guide:</a:t>
            </a:r>
          </a:p>
          <a:p>
            <a:pPr marL="0" lvl="0" indent="0" algn="ctr" rtl="0">
              <a:spcBef>
                <a:spcPts val="0"/>
              </a:spcBef>
              <a:spcAft>
                <a:spcPts val="0"/>
              </a:spcAft>
              <a:buNone/>
            </a:pPr>
            <a:endParaRPr sz="2000" dirty="0">
              <a:latin typeface="Arial" panose="020B0604020202020204" pitchFamily="34" charset="0"/>
              <a:ea typeface="Calibri" panose="020F0502020204030204"/>
              <a:cs typeface="Arial" panose="020B0604020202020204" pitchFamily="34" charset="0"/>
              <a:sym typeface="Calibri" panose="020F0502020204030204"/>
            </a:endParaRPr>
          </a:p>
          <a:p>
            <a:pPr marL="0" lvl="0" indent="0" algn="ctr" rtl="0">
              <a:spcBef>
                <a:spcPts val="0"/>
              </a:spcBef>
              <a:spcAft>
                <a:spcPts val="0"/>
              </a:spcAft>
              <a:buNone/>
            </a:pPr>
            <a:r>
              <a:rPr lang="en-IN" altLang="en-US" sz="2000" dirty="0">
                <a:latin typeface="Arial" panose="020B0604020202020204" pitchFamily="34" charset="0"/>
                <a:ea typeface="Calibri" panose="020F0502020204030204"/>
                <a:cs typeface="Arial" panose="020B0604020202020204" pitchFamily="34" charset="0"/>
                <a:sym typeface="Calibri" panose="020F0502020204030204"/>
              </a:rPr>
              <a:t>Mr.  Amrendra Nath Tripathi</a:t>
            </a:r>
            <a:endParaRPr sz="2000" dirty="0">
              <a:latin typeface="Arial" panose="020B0604020202020204" pitchFamily="34" charset="0"/>
              <a:ea typeface="Calibri" panose="020F0502020204030204"/>
              <a:cs typeface="Arial" panose="020B0604020202020204" pitchFamily="34" charset="0"/>
              <a:sym typeface="Calibri" panose="020F0502020204030204"/>
            </a:endParaRPr>
          </a:p>
          <a:p>
            <a:pPr marL="0" lvl="0" indent="0" algn="ctr" rtl="0">
              <a:spcBef>
                <a:spcPts val="0"/>
              </a:spcBef>
              <a:spcAft>
                <a:spcPts val="0"/>
              </a:spcAft>
              <a:buNone/>
            </a:pPr>
            <a:r>
              <a:rPr lang="en-US" sz="2000" dirty="0">
                <a:latin typeface="Arial" panose="020B0604020202020204" pitchFamily="34" charset="0"/>
                <a:ea typeface="Calibri" panose="020F0502020204030204"/>
                <a:cs typeface="Arial" panose="020B0604020202020204" pitchFamily="34" charset="0"/>
                <a:sym typeface="Calibri" panose="020F0502020204030204"/>
              </a:rPr>
              <a:t>Assistant Professor</a:t>
            </a:r>
            <a:endParaRPr sz="2000" dirty="0">
              <a:latin typeface="Arial" panose="020B0604020202020204" pitchFamily="34" charset="0"/>
              <a:ea typeface="Calibri" panose="020F0502020204030204"/>
              <a:cs typeface="Arial" panose="020B0604020202020204" pitchFamily="34" charset="0"/>
              <a:sym typeface="Calibri" panose="020F0502020204030204"/>
            </a:endParaRPr>
          </a:p>
          <a:p>
            <a:pPr marL="0" lvl="0" indent="0" algn="ctr" rtl="0">
              <a:spcBef>
                <a:spcPts val="0"/>
              </a:spcBef>
              <a:spcAft>
                <a:spcPts val="0"/>
              </a:spcAft>
              <a:buNone/>
            </a:pPr>
            <a:r>
              <a:rPr lang="en-US" sz="2000" dirty="0">
                <a:latin typeface="Arial" panose="020B0604020202020204" pitchFamily="34" charset="0"/>
                <a:ea typeface="Calibri" panose="020F0502020204030204"/>
                <a:cs typeface="Arial" panose="020B0604020202020204" pitchFamily="34" charset="0"/>
                <a:sym typeface="Calibri" panose="020F0502020204030204"/>
              </a:rPr>
              <a:t>Department of Virtualization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7079"/>
            <a:ext cx="10972800" cy="1143000"/>
          </a:xfrm>
        </p:spPr>
        <p:txBody>
          <a:bodyPr/>
          <a:lstStyle/>
          <a:p>
            <a:r>
              <a:rPr lang="en-US" b="1" u="sng" dirty="0">
                <a:latin typeface="Times New Roman" panose="02020603050405020304" pitchFamily="18" charset="0"/>
                <a:cs typeface="Times New Roman" panose="02020603050405020304" pitchFamily="18" charset="0"/>
              </a:rPr>
              <a:t>MINOR 2</a:t>
            </a:r>
          </a:p>
        </p:txBody>
      </p:sp>
      <p:sp>
        <p:nvSpPr>
          <p:cNvPr id="6" name="TextBox 5">
            <a:extLst>
              <a:ext uri="{FF2B5EF4-FFF2-40B4-BE49-F238E27FC236}">
                <a16:creationId xmlns:a16="http://schemas.microsoft.com/office/drawing/2014/main" id="{61EABD73-1102-4BB6-986C-4DEDBB66CC1A}"/>
              </a:ext>
            </a:extLst>
          </p:cNvPr>
          <p:cNvSpPr txBox="1"/>
          <p:nvPr/>
        </p:nvSpPr>
        <p:spPr>
          <a:xfrm>
            <a:off x="1455313" y="3172490"/>
            <a:ext cx="9633397" cy="384721"/>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1DC4B02-A843-4B67-99EF-2E19FE83ACC9}"/>
              </a:ext>
            </a:extLst>
          </p:cNvPr>
          <p:cNvSpPr txBox="1"/>
          <p:nvPr/>
        </p:nvSpPr>
        <p:spPr>
          <a:xfrm>
            <a:off x="3222938" y="5596116"/>
            <a:ext cx="6098146" cy="1261884"/>
          </a:xfrm>
          <a:prstGeom prst="rect">
            <a:avLst/>
          </a:prstGeom>
          <a:noFill/>
        </p:spPr>
        <p:txBody>
          <a:bodyPr wrap="square">
            <a:spAutoFit/>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Under the guidance of </a:t>
            </a:r>
          </a:p>
          <a:p>
            <a:pPr algn="ctr"/>
            <a:r>
              <a:rPr lang="en-US" b="1" dirty="0">
                <a:latin typeface="Times New Roman" panose="02020603050405020304" pitchFamily="18" charset="0"/>
                <a:cs typeface="Times New Roman" panose="02020603050405020304" pitchFamily="18" charset="0"/>
              </a:rPr>
              <a:t>Mr. Amrendra Nath Tripathi</a:t>
            </a:r>
          </a:p>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F35DD22-6E68-4BE9-8EEB-071436B81160}"/>
              </a:ext>
            </a:extLst>
          </p:cNvPr>
          <p:cNvSpPr txBox="1"/>
          <p:nvPr/>
        </p:nvSpPr>
        <p:spPr>
          <a:xfrm>
            <a:off x="3199327" y="1293426"/>
            <a:ext cx="6098146" cy="67710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Modelling Static and Dynamic Load Balancing Mechanisms in Edge Computing</a:t>
            </a:r>
          </a:p>
        </p:txBody>
      </p:sp>
      <p:graphicFrame>
        <p:nvGraphicFramePr>
          <p:cNvPr id="9" name="Table 4">
            <a:extLst>
              <a:ext uri="{FF2B5EF4-FFF2-40B4-BE49-F238E27FC236}">
                <a16:creationId xmlns:a16="http://schemas.microsoft.com/office/drawing/2014/main" id="{D9DDAF25-7251-4555-BA37-2A662C4C64FE}"/>
              </a:ext>
            </a:extLst>
          </p:cNvPr>
          <p:cNvGraphicFramePr>
            <a:graphicFrameLocks noGrp="1"/>
          </p:cNvGraphicFramePr>
          <p:nvPr>
            <p:ph idx="1"/>
            <p:extLst>
              <p:ext uri="{D42A27DB-BD31-4B8C-83A1-F6EECF244321}">
                <p14:modId xmlns:p14="http://schemas.microsoft.com/office/powerpoint/2010/main" val="88418565"/>
              </p:ext>
            </p:extLst>
          </p:nvPr>
        </p:nvGraphicFramePr>
        <p:xfrm>
          <a:off x="-4292" y="2145483"/>
          <a:ext cx="12196292" cy="3637010"/>
        </p:xfrm>
        <a:graphic>
          <a:graphicData uri="http://schemas.openxmlformats.org/drawingml/2006/table">
            <a:tbl>
              <a:tblPr firstRow="1" bandRow="1">
                <a:tableStyleId>{5C22544A-7EE6-4342-B048-85BDC9FD1C3A}</a:tableStyleId>
              </a:tblPr>
              <a:tblGrid>
                <a:gridCol w="3284128">
                  <a:extLst>
                    <a:ext uri="{9D8B030D-6E8A-4147-A177-3AD203B41FA5}">
                      <a16:colId xmlns:a16="http://schemas.microsoft.com/office/drawing/2014/main" val="219876562"/>
                    </a:ext>
                  </a:extLst>
                </a:gridCol>
                <a:gridCol w="1594389">
                  <a:extLst>
                    <a:ext uri="{9D8B030D-6E8A-4147-A177-3AD203B41FA5}">
                      <a16:colId xmlns:a16="http://schemas.microsoft.com/office/drawing/2014/main" val="830398445"/>
                    </a:ext>
                  </a:extLst>
                </a:gridCol>
                <a:gridCol w="1400609">
                  <a:extLst>
                    <a:ext uri="{9D8B030D-6E8A-4147-A177-3AD203B41FA5}">
                      <a16:colId xmlns:a16="http://schemas.microsoft.com/office/drawing/2014/main" val="2644766139"/>
                    </a:ext>
                  </a:extLst>
                </a:gridCol>
                <a:gridCol w="1562608">
                  <a:extLst>
                    <a:ext uri="{9D8B030D-6E8A-4147-A177-3AD203B41FA5}">
                      <a16:colId xmlns:a16="http://schemas.microsoft.com/office/drawing/2014/main" val="3078200719"/>
                    </a:ext>
                  </a:extLst>
                </a:gridCol>
                <a:gridCol w="4354558">
                  <a:extLst>
                    <a:ext uri="{9D8B030D-6E8A-4147-A177-3AD203B41FA5}">
                      <a16:colId xmlns:a16="http://schemas.microsoft.com/office/drawing/2014/main" val="2495535671"/>
                    </a:ext>
                  </a:extLst>
                </a:gridCol>
              </a:tblGrid>
              <a:tr h="467090">
                <a:tc>
                  <a:txBody>
                    <a:bodyPr/>
                    <a:lstStyle/>
                    <a:p>
                      <a:r>
                        <a:rPr lang="en-US" dirty="0"/>
                        <a:t>NAME</a:t>
                      </a:r>
                    </a:p>
                  </a:txBody>
                  <a:tcPr/>
                </a:tc>
                <a:tc>
                  <a:txBody>
                    <a:bodyPr/>
                    <a:lstStyle/>
                    <a:p>
                      <a:r>
                        <a:rPr lang="en-US" dirty="0"/>
                        <a:t>ROLL NO.</a:t>
                      </a:r>
                    </a:p>
                  </a:txBody>
                  <a:tcPr/>
                </a:tc>
                <a:tc>
                  <a:txBody>
                    <a:bodyPr/>
                    <a:lstStyle/>
                    <a:p>
                      <a:r>
                        <a:rPr lang="en-US" dirty="0"/>
                        <a:t>SAP-ID</a:t>
                      </a:r>
                    </a:p>
                  </a:txBody>
                  <a:tcPr/>
                </a:tc>
                <a:tc>
                  <a:txBody>
                    <a:bodyPr/>
                    <a:lstStyle/>
                    <a:p>
                      <a:r>
                        <a:rPr lang="en-US" dirty="0"/>
                        <a:t>BRANCH</a:t>
                      </a:r>
                    </a:p>
                  </a:txBody>
                  <a:tcPr/>
                </a:tc>
                <a:tc>
                  <a:txBody>
                    <a:bodyPr/>
                    <a:lstStyle/>
                    <a:p>
                      <a:r>
                        <a:rPr lang="en-US" dirty="0"/>
                        <a:t>ROLE</a:t>
                      </a:r>
                    </a:p>
                  </a:txBody>
                  <a:tcPr/>
                </a:tc>
                <a:extLst>
                  <a:ext uri="{0D108BD9-81ED-4DB2-BD59-A6C34878D82A}">
                    <a16:rowId xmlns:a16="http://schemas.microsoft.com/office/drawing/2014/main" val="2603975979"/>
                  </a:ext>
                </a:extLst>
              </a:tr>
              <a:tr h="797801">
                <a:tc>
                  <a:txBody>
                    <a:bodyPr/>
                    <a:lstStyle/>
                    <a:p>
                      <a:r>
                        <a:rPr lang="en-US" dirty="0"/>
                        <a:t>Yashvardhan Singh Nathawat</a:t>
                      </a:r>
                    </a:p>
                  </a:txBody>
                  <a:tcPr/>
                </a:tc>
                <a:tc>
                  <a:txBody>
                    <a:bodyPr/>
                    <a:lstStyle/>
                    <a:p>
                      <a:r>
                        <a:rPr lang="en-US" dirty="0"/>
                        <a:t>R110218192</a:t>
                      </a:r>
                    </a:p>
                  </a:txBody>
                  <a:tcPr/>
                </a:tc>
                <a:tc>
                  <a:txBody>
                    <a:bodyPr/>
                    <a:lstStyle/>
                    <a:p>
                      <a:r>
                        <a:rPr lang="en-US" dirty="0"/>
                        <a:t>500068443</a:t>
                      </a:r>
                    </a:p>
                  </a:txBody>
                  <a:tcPr/>
                </a:tc>
                <a:tc>
                  <a:txBody>
                    <a:bodyPr/>
                    <a:lstStyle/>
                    <a:p>
                      <a:r>
                        <a:rPr lang="en-US" dirty="0"/>
                        <a:t>CSE-CCVT B4</a:t>
                      </a:r>
                    </a:p>
                  </a:txBody>
                  <a:tcPr/>
                </a:tc>
                <a:tc>
                  <a:txBody>
                    <a:bodyPr/>
                    <a:lstStyle/>
                    <a:p>
                      <a:r>
                        <a:rPr lang="en-US" dirty="0"/>
                        <a:t>Working on Edge Servers, Workload, capacity management and Round Robin Algorithm</a:t>
                      </a:r>
                    </a:p>
                  </a:txBody>
                  <a:tcPr/>
                </a:tc>
                <a:extLst>
                  <a:ext uri="{0D108BD9-81ED-4DB2-BD59-A6C34878D82A}">
                    <a16:rowId xmlns:a16="http://schemas.microsoft.com/office/drawing/2014/main" val="701030325"/>
                  </a:ext>
                </a:extLst>
              </a:tr>
              <a:tr h="1038408">
                <a:tc>
                  <a:txBody>
                    <a:bodyPr/>
                    <a:lstStyle/>
                    <a:p>
                      <a:r>
                        <a:rPr lang="en-US" dirty="0"/>
                        <a:t>Shubham Bhatnagar</a:t>
                      </a:r>
                    </a:p>
                  </a:txBody>
                  <a:tcPr/>
                </a:tc>
                <a:tc>
                  <a:txBody>
                    <a:bodyPr/>
                    <a:lstStyle/>
                    <a:p>
                      <a:r>
                        <a:rPr lang="en-US" dirty="0"/>
                        <a:t>R110218151</a:t>
                      </a:r>
                    </a:p>
                  </a:txBody>
                  <a:tcPr/>
                </a:tc>
                <a:tc>
                  <a:txBody>
                    <a:bodyPr/>
                    <a:lstStyle/>
                    <a:p>
                      <a:r>
                        <a:rPr lang="en-US" dirty="0"/>
                        <a:t>500069818</a:t>
                      </a:r>
                    </a:p>
                  </a:txBody>
                  <a:tcPr/>
                </a:tc>
                <a:tc>
                  <a:txBody>
                    <a:bodyPr/>
                    <a:lstStyle/>
                    <a:p>
                      <a:r>
                        <a:rPr lang="en-US" dirty="0"/>
                        <a:t>CSE-CCVT B4</a:t>
                      </a:r>
                    </a:p>
                    <a:p>
                      <a:endParaRPr lang="en-US" dirty="0"/>
                    </a:p>
                  </a:txBody>
                  <a:tcPr/>
                </a:tc>
                <a:tc>
                  <a:txBody>
                    <a:bodyPr/>
                    <a:lstStyle/>
                    <a:p>
                      <a:r>
                        <a:rPr lang="en-US" dirty="0"/>
                        <a:t>Working on Driver class, Setting connection with servers and Least connection algorithm along with integration</a:t>
                      </a:r>
                    </a:p>
                  </a:txBody>
                  <a:tcPr/>
                </a:tc>
                <a:extLst>
                  <a:ext uri="{0D108BD9-81ED-4DB2-BD59-A6C34878D82A}">
                    <a16:rowId xmlns:a16="http://schemas.microsoft.com/office/drawing/2014/main" val="1619262186"/>
                  </a:ext>
                </a:extLst>
              </a:tr>
              <a:tr h="797801">
                <a:tc>
                  <a:txBody>
                    <a:bodyPr/>
                    <a:lstStyle/>
                    <a:p>
                      <a:r>
                        <a:rPr lang="en-US" dirty="0"/>
                        <a:t>Harsh Upparwal</a:t>
                      </a:r>
                    </a:p>
                  </a:txBody>
                  <a:tcPr/>
                </a:tc>
                <a:tc>
                  <a:txBody>
                    <a:bodyPr/>
                    <a:lstStyle/>
                    <a:p>
                      <a:r>
                        <a:rPr lang="en-US" dirty="0"/>
                        <a:t>R110218198</a:t>
                      </a:r>
                    </a:p>
                  </a:txBody>
                  <a:tcPr/>
                </a:tc>
                <a:tc>
                  <a:txBody>
                    <a:bodyPr/>
                    <a:lstStyle/>
                    <a:p>
                      <a:r>
                        <a:rPr lang="en-US" dirty="0"/>
                        <a:t>500067853</a:t>
                      </a:r>
                    </a:p>
                  </a:txBody>
                  <a:tcPr/>
                </a:tc>
                <a:tc>
                  <a:txBody>
                    <a:bodyPr/>
                    <a:lstStyle/>
                    <a:p>
                      <a:r>
                        <a:rPr lang="en-US" dirty="0"/>
                        <a:t>CSE-CCVT B4</a:t>
                      </a:r>
                    </a:p>
                    <a:p>
                      <a:endParaRPr lang="en-US" dirty="0"/>
                    </a:p>
                  </a:txBody>
                  <a:tcPr/>
                </a:tc>
                <a:tc>
                  <a:txBody>
                    <a:bodyPr/>
                    <a:lstStyle/>
                    <a:p>
                      <a:r>
                        <a:rPr lang="en-US" dirty="0"/>
                        <a:t>Working on Task Solutions, testing entire driver class and front end output visualization</a:t>
                      </a:r>
                    </a:p>
                  </a:txBody>
                  <a:tcPr/>
                </a:tc>
                <a:extLst>
                  <a:ext uri="{0D108BD9-81ED-4DB2-BD59-A6C34878D82A}">
                    <a16:rowId xmlns:a16="http://schemas.microsoft.com/office/drawing/2014/main" val="46593039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9244"/>
            <a:ext cx="10972800" cy="1143000"/>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D2531B27-09A4-4C5F-B261-7BAAACEC5E9F}"/>
              </a:ext>
            </a:extLst>
          </p:cNvPr>
          <p:cNvSpPr txBox="1"/>
          <p:nvPr/>
        </p:nvSpPr>
        <p:spPr>
          <a:xfrm>
            <a:off x="829614" y="1670877"/>
            <a:ext cx="10837572" cy="378565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In this project, as a part of design and implementation </a:t>
            </a:r>
            <a:r>
              <a:rPr lang="en-US" sz="2000" b="1" dirty="0">
                <a:latin typeface="Times New Roman" panose="02020603050405020304" pitchFamily="18" charset="0"/>
                <a:cs typeface="Times New Roman" panose="02020603050405020304" pitchFamily="18" charset="0"/>
              </a:rPr>
              <a:t>we have come with a simulation architecture implementing a user node, 3 Edge node, a Load balancer and 1 Data Center and sending tasks between them i.e., </a:t>
            </a:r>
            <a:r>
              <a:rPr lang="en-US" sz="2000" dirty="0">
                <a:latin typeface="Times New Roman" panose="02020603050405020304" pitchFamily="18" charset="0"/>
                <a:cs typeface="Times New Roman" panose="02020603050405020304" pitchFamily="18" charset="0"/>
              </a:rPr>
              <a:t>from user to Load balancer and it decides on the basis of algorithm used (</a:t>
            </a:r>
            <a:r>
              <a:rPr lang="en-US" sz="2000" b="1" dirty="0">
                <a:latin typeface="Times New Roman" panose="02020603050405020304" pitchFamily="18" charset="0"/>
                <a:cs typeface="Times New Roman" panose="02020603050405020304" pitchFamily="18" charset="0"/>
              </a:rPr>
              <a:t>Round Robin or Least Connection</a:t>
            </a:r>
            <a:r>
              <a:rPr lang="en-US" sz="2000" dirty="0">
                <a:latin typeface="Times New Roman" panose="02020603050405020304" pitchFamily="18" charset="0"/>
                <a:cs typeface="Times New Roman" panose="02020603050405020304" pitchFamily="18" charset="0"/>
              </a:rPr>
              <a:t>) where to send the task for computation i.e., edge node or the Data Center. The main aim of the load balancer is to schedule tasks on the edge nodes if they have the capacity to compute it, if not then it schedules the task to the data center.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Edge computing </a:t>
            </a:r>
            <a:r>
              <a:rPr lang="en-US" sz="2000" dirty="0">
                <a:latin typeface="Times New Roman" panose="02020603050405020304" pitchFamily="18" charset="0"/>
                <a:cs typeface="Times New Roman" panose="02020603050405020304" pitchFamily="18" charset="0"/>
              </a:rPr>
              <a:t>is responsible for enhancing the system performance and </a:t>
            </a:r>
            <a:r>
              <a:rPr lang="en-US" sz="2000" b="1" dirty="0">
                <a:latin typeface="Times New Roman" panose="02020603050405020304" pitchFamily="18" charset="0"/>
                <a:cs typeface="Times New Roman" panose="02020603050405020304" pitchFamily="18" charset="0"/>
              </a:rPr>
              <a:t>minimizing the over burden caused at the cloud </a:t>
            </a:r>
            <a:r>
              <a:rPr lang="en-US" sz="2000" dirty="0">
                <a:latin typeface="Times New Roman" panose="02020603050405020304" pitchFamily="18" charset="0"/>
                <a:cs typeface="Times New Roman" panose="02020603050405020304" pitchFamily="18" charset="0"/>
              </a:rPr>
              <a:t>(in our case 1 data center) by bringing down its service to the user edge. It improves the resources utilization efficiency by using the resources already available at the edge of the network. As a result, it decreases the cloud workload, reduces the latency, and enables a new breed of latency-sensitive applications such as the connected vehicles.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6" y="571716"/>
            <a:ext cx="12192000" cy="564910"/>
          </a:xfrm>
        </p:spPr>
        <p:txBody>
          <a:bodyPr>
            <a:noAutofit/>
          </a:bodyPr>
          <a:lstStyle/>
          <a:p>
            <a:r>
              <a:rPr lang="en-US" sz="4400" b="1" dirty="0">
                <a:solidFill>
                  <a:schemeClr val="tx1"/>
                </a:solidFill>
                <a:latin typeface="+mj-lt"/>
                <a:cs typeface="+mj-lt"/>
              </a:rPr>
              <a:t>Problem Statement</a:t>
            </a:r>
          </a:p>
        </p:txBody>
      </p:sp>
      <p:sp>
        <p:nvSpPr>
          <p:cNvPr id="3" name="Text Box 2"/>
          <p:cNvSpPr txBox="1"/>
          <p:nvPr/>
        </p:nvSpPr>
        <p:spPr>
          <a:xfrm>
            <a:off x="973455" y="2620662"/>
            <a:ext cx="10245090" cy="3785652"/>
          </a:xfrm>
          <a:prstGeom prst="rect">
            <a:avLst/>
          </a:prstGeom>
          <a:noFill/>
        </p:spPr>
        <p:txBody>
          <a:bodyPr wrap="square" rtlCol="0" anchor="t">
            <a:spAutoFit/>
          </a:bodyPr>
          <a:lstStyle/>
          <a:p>
            <a:pPr marL="342900" indent="-342900" algn="jus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Overloading of servers-leading to server breakdowns </a:t>
            </a:r>
            <a:r>
              <a:rPr lang="en-US" sz="2000" dirty="0">
                <a:effectLst/>
                <a:latin typeface="Calibri" panose="020F0502020204030204" pitchFamily="34" charset="0"/>
                <a:ea typeface="Calibri" panose="020F0502020204030204" pitchFamily="34" charset="0"/>
                <a:cs typeface="Times New Roman" panose="02020603050405020304" pitchFamily="18" charset="0"/>
              </a:rPr>
              <a:t>: Introducing Load Balancing Algorithms through a Load balancer in between Client and </a:t>
            </a:r>
            <a:r>
              <a:rPr lang="en-US" sz="2000" dirty="0">
                <a:latin typeface="Calibri" panose="020F0502020204030204" pitchFamily="34" charset="0"/>
                <a:ea typeface="Calibri" panose="020F0502020204030204" pitchFamily="34" charset="0"/>
                <a:cs typeface="Times New Roman" panose="02020603050405020304" pitchFamily="18" charset="0"/>
              </a:rPr>
              <a:t>edge nodes.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Lot of Latency introduced in each task-Leading to lot of delay in response </a:t>
            </a:r>
            <a:r>
              <a:rPr lang="en-US" sz="2000" dirty="0">
                <a:effectLst/>
                <a:latin typeface="Calibri" panose="020F0502020204030204" pitchFamily="34" charset="0"/>
                <a:ea typeface="Calibri" panose="020F0502020204030204" pitchFamily="34" charset="0"/>
                <a:cs typeface="Times New Roman" panose="02020603050405020304" pitchFamily="18" charset="0"/>
              </a:rPr>
              <a:t>: Introducing Edge Servers with limited but high computational power near to users </a:t>
            </a:r>
          </a:p>
          <a:p>
            <a:pPr marL="342900" indent="-342900" algn="jus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en-IN" alt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 y="497080"/>
            <a:ext cx="12192000" cy="564910"/>
          </a:xfrm>
        </p:spPr>
        <p:txBody>
          <a:bodyPr>
            <a:noAutofit/>
          </a:bodyPr>
          <a:lstStyle/>
          <a:p>
            <a:r>
              <a:rPr lang="en-IN" sz="4400" b="1" dirty="0">
                <a:solidFill>
                  <a:schemeClr val="tx1"/>
                </a:solidFill>
                <a:latin typeface="Times New Roman" panose="02020603050405020304" pitchFamily="18" charset="0"/>
                <a:cs typeface="Times New Roman" panose="02020603050405020304" pitchFamily="18" charset="0"/>
              </a:rPr>
              <a:t>Objectives</a:t>
            </a:r>
          </a:p>
        </p:txBody>
      </p:sp>
      <p:sp>
        <p:nvSpPr>
          <p:cNvPr id="5" name="TextBox 4">
            <a:extLst>
              <a:ext uri="{FF2B5EF4-FFF2-40B4-BE49-F238E27FC236}">
                <a16:creationId xmlns:a16="http://schemas.microsoft.com/office/drawing/2014/main" id="{A582C3B1-DD62-453A-93B9-A8A5DD561680}"/>
              </a:ext>
            </a:extLst>
          </p:cNvPr>
          <p:cNvSpPr txBox="1"/>
          <p:nvPr/>
        </p:nvSpPr>
        <p:spPr>
          <a:xfrm>
            <a:off x="1890803" y="1245967"/>
            <a:ext cx="8632065" cy="532453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Objective 1</a:t>
            </a:r>
          </a:p>
          <a:p>
            <a:r>
              <a:rPr lang="en-US" sz="2000" dirty="0">
                <a:latin typeface="Times New Roman" panose="02020603050405020304" pitchFamily="18" charset="0"/>
                <a:cs typeface="Times New Roman" panose="02020603050405020304" pitchFamily="18" charset="0"/>
              </a:rPr>
              <a:t>Studying and grasping the background knowledge related to the Edge Computing and Load Balancing algorithms: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 Round Robin Load Balancing</a:t>
            </a:r>
          </a:p>
          <a:p>
            <a:r>
              <a:rPr lang="en-US" sz="2000" dirty="0">
                <a:latin typeface="Times New Roman" panose="02020603050405020304" pitchFamily="18" charset="0"/>
                <a:cs typeface="Times New Roman" panose="02020603050405020304" pitchFamily="18" charset="0"/>
              </a:rPr>
              <a:t>2. Least Connection Load Balancing</a:t>
            </a:r>
          </a:p>
          <a:p>
            <a:r>
              <a:rPr lang="en-US" sz="2000" dirty="0">
                <a:latin typeface="Times New Roman" panose="02020603050405020304" pitchFamily="18" charset="0"/>
                <a:cs typeface="Times New Roman" panose="02020603050405020304" pitchFamily="18" charset="0"/>
              </a:rPr>
              <a:t>3. Resource Based Load Balancing</a:t>
            </a:r>
          </a:p>
          <a:p>
            <a:r>
              <a:rPr lang="en-US" sz="2000" dirty="0">
                <a:latin typeface="Times New Roman" panose="02020603050405020304" pitchFamily="18" charset="0"/>
                <a:cs typeface="Times New Roman" panose="02020603050405020304" pitchFamily="18" charset="0"/>
              </a:rPr>
              <a:t>4. Previous works related to Load Balancing</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 2</a:t>
            </a:r>
          </a:p>
          <a:p>
            <a:r>
              <a:rPr lang="en-US" sz="2000" dirty="0">
                <a:latin typeface="Times New Roman" panose="02020603050405020304" pitchFamily="18" charset="0"/>
                <a:cs typeface="Times New Roman" panose="02020603050405020304" pitchFamily="18" charset="0"/>
              </a:rPr>
              <a:t>Implement Round Robin algorithm</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 3</a:t>
            </a:r>
          </a:p>
          <a:p>
            <a:r>
              <a:rPr lang="en-US" sz="2000" dirty="0">
                <a:latin typeface="Times New Roman" panose="02020603050405020304" pitchFamily="18" charset="0"/>
                <a:cs typeface="Times New Roman" panose="02020603050405020304" pitchFamily="18" charset="0"/>
              </a:rPr>
              <a:t>Implement Least Connection algorithm</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Objective 4</a:t>
            </a:r>
          </a:p>
          <a:p>
            <a:r>
              <a:rPr lang="en-US" sz="2000" dirty="0">
                <a:latin typeface="Times New Roman" panose="02020603050405020304" pitchFamily="18" charset="0"/>
                <a:cs typeface="Times New Roman" panose="02020603050405020304" pitchFamily="18" charset="0"/>
              </a:rPr>
              <a:t>Comparing both the algorithms against some workloads and with Edge servers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50" y="478384"/>
            <a:ext cx="12192000" cy="962025"/>
          </a:xfrm>
        </p:spPr>
        <p:txBody>
          <a:bodyPr>
            <a:noAutofit/>
          </a:bodyPr>
          <a:lstStyle/>
          <a:p>
            <a:r>
              <a:rPr lang="en-IN" sz="4400" b="1" dirty="0">
                <a:solidFill>
                  <a:schemeClr val="tx1"/>
                </a:solidFill>
                <a:latin typeface="+mj-lt"/>
                <a:cs typeface="+mj-lt"/>
              </a:rPr>
              <a:t>Software/ Hardware Requirement</a:t>
            </a:r>
          </a:p>
        </p:txBody>
      </p:sp>
      <p:sp>
        <p:nvSpPr>
          <p:cNvPr id="5" name="TextBox 4"/>
          <p:cNvSpPr txBox="1"/>
          <p:nvPr/>
        </p:nvSpPr>
        <p:spPr>
          <a:xfrm>
            <a:off x="459346" y="2122027"/>
            <a:ext cx="11732654" cy="3607141"/>
          </a:xfrm>
          <a:prstGeom prst="rect">
            <a:avLst/>
          </a:prstGeom>
          <a:noFill/>
        </p:spPr>
        <p:txBody>
          <a:bodyPr wrap="square" rtlCol="0">
            <a:spAutoFit/>
          </a:bodyPr>
          <a:lstStyle/>
          <a:p>
            <a:pPr marL="464185" marR="0">
              <a:lnSpc>
                <a:spcPct val="105000"/>
              </a:lnSpc>
              <a:spcBef>
                <a:spcPts val="0"/>
              </a:spcBef>
              <a:spcAft>
                <a:spcPts val="225"/>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SYSTEM REQUIREMENTS </a:t>
            </a:r>
          </a:p>
          <a:p>
            <a:pPr marL="464185" marR="0">
              <a:lnSpc>
                <a:spcPct val="105000"/>
              </a:lnSpc>
              <a:spcBef>
                <a:spcPts val="0"/>
              </a:spcBef>
              <a:spcAft>
                <a:spcPts val="225"/>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fontAlgn="base">
              <a:lnSpc>
                <a:spcPct val="110000"/>
              </a:lnSpc>
              <a:spcBef>
                <a:spcPts val="0"/>
              </a:spcBef>
              <a:spcAft>
                <a:spcPts val="15"/>
              </a:spcAft>
              <a:buClr>
                <a:srgbClr val="000000"/>
              </a:buClr>
              <a:buSzPts val="1100"/>
            </a:pPr>
            <a:r>
              <a:rPr lang="en-US" sz="20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Hardware Interface: </a:t>
            </a:r>
          </a:p>
          <a:p>
            <a:pPr marL="742950" marR="0" lvl="1" indent="-285750" algn="just" fontAlgn="base">
              <a:lnSpc>
                <a:spcPct val="110000"/>
              </a:lnSpc>
              <a:spcBef>
                <a:spcPts val="0"/>
              </a:spcBef>
              <a:spcAft>
                <a:spcPts val="15"/>
              </a:spcAft>
              <a:buClr>
                <a:srgbClr val="000000"/>
              </a:buClr>
              <a:buSzPts val="1100"/>
              <a:buFont typeface="+mj-lt"/>
              <a:buAutoNum type="arabicPeriod"/>
            </a:pPr>
            <a:r>
              <a:rPr lang="en-US"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Minimum RAM requirement for proper functioning is 8 GB. </a:t>
            </a:r>
          </a:p>
          <a:p>
            <a:pPr marL="742950" marR="0" lvl="1" indent="-285750" algn="just" fontAlgn="base">
              <a:lnSpc>
                <a:spcPct val="110000"/>
              </a:lnSpc>
              <a:spcBef>
                <a:spcPts val="0"/>
              </a:spcBef>
              <a:spcAft>
                <a:spcPts val="15"/>
              </a:spcAft>
              <a:buClr>
                <a:srgbClr val="000000"/>
              </a:buClr>
              <a:buSzPts val="1100"/>
              <a:buFont typeface="+mj-lt"/>
              <a:buAutoNum type="arabicPeriod"/>
            </a:pPr>
            <a:r>
              <a:rPr lang="en-US"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Required input as well as output devices. </a:t>
            </a:r>
          </a:p>
          <a:p>
            <a:pPr marL="915035" marR="0">
              <a:lnSpc>
                <a:spcPct val="105000"/>
              </a:lnSpc>
              <a:spcBef>
                <a:spcPts val="0"/>
              </a:spcBef>
              <a:spcAft>
                <a:spcPts val="2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R="0" lvl="0" algn="just" fontAlgn="base">
              <a:lnSpc>
                <a:spcPct val="110000"/>
              </a:lnSpc>
              <a:spcBef>
                <a:spcPts val="0"/>
              </a:spcBef>
              <a:spcAft>
                <a:spcPts val="15"/>
              </a:spcAft>
              <a:buClr>
                <a:srgbClr val="000000"/>
              </a:buClr>
              <a:buSzPts val="1100"/>
            </a:pPr>
            <a:r>
              <a:rPr lang="en-US" sz="20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Software Interface: </a:t>
            </a:r>
          </a:p>
          <a:p>
            <a:pPr marL="685800" lvl="1" indent="-228600" algn="just" fontAlgn="base">
              <a:lnSpc>
                <a:spcPct val="110000"/>
              </a:lnSpc>
              <a:spcAft>
                <a:spcPts val="15"/>
              </a:spcAft>
              <a:buClr>
                <a:srgbClr val="000000"/>
              </a:buClr>
              <a:buSzPts val="1100"/>
              <a:buFont typeface="+mj-lt"/>
              <a:buAutoNum type="arabicPeriod"/>
            </a:pPr>
            <a:r>
              <a:rPr lang="en-US"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JDK 16</a:t>
            </a:r>
          </a:p>
          <a:p>
            <a:pPr marL="685800" lvl="1" indent="-228600" algn="just" fontAlgn="base">
              <a:lnSpc>
                <a:spcPct val="110000"/>
              </a:lnSpc>
              <a:spcAft>
                <a:spcPts val="15"/>
              </a:spcAft>
              <a:buClr>
                <a:srgbClr val="000000"/>
              </a:buClr>
              <a:buSzPts val="1100"/>
              <a:buFont typeface="+mj-lt"/>
              <a:buAutoNum type="arabicPeriod"/>
            </a:pPr>
            <a:r>
              <a:rPr lang="en-US" sz="2000" dirty="0">
                <a:uFill>
                  <a:solidFill>
                    <a:srgbClr val="000000"/>
                  </a:solidFill>
                </a:uFill>
                <a:latin typeface="Calibri" panose="020F0502020204030204" pitchFamily="34" charset="0"/>
                <a:ea typeface="Calibri" panose="020F0502020204030204" pitchFamily="34" charset="0"/>
                <a:cs typeface="Calibri" panose="020F0502020204030204" pitchFamily="34" charset="0"/>
              </a:rPr>
              <a:t>Visual Studio code </a:t>
            </a:r>
            <a:endParaRPr lang="en-US"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algn="just"/>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3396"/>
            <a:ext cx="12192000" cy="564910"/>
          </a:xfrm>
        </p:spPr>
        <p:txBody>
          <a:bodyPr>
            <a:noAutofit/>
          </a:bodyPr>
          <a:lstStyle/>
          <a:p>
            <a:r>
              <a:rPr lang="en-IN" sz="4400" b="1" dirty="0">
                <a:solidFill>
                  <a:schemeClr val="tx1"/>
                </a:solidFill>
                <a:latin typeface="+mj-lt"/>
                <a:cs typeface="+mj-lt"/>
              </a:rPr>
              <a:t>Motivation</a:t>
            </a:r>
          </a:p>
        </p:txBody>
      </p:sp>
      <p:sp>
        <p:nvSpPr>
          <p:cNvPr id="3" name="Text Box 2"/>
          <p:cNvSpPr txBox="1"/>
          <p:nvPr/>
        </p:nvSpPr>
        <p:spPr>
          <a:xfrm>
            <a:off x="1414780" y="2014220"/>
            <a:ext cx="9362440" cy="460375"/>
          </a:xfrm>
          <a:prstGeom prst="rect">
            <a:avLst/>
          </a:prstGeom>
          <a:noFill/>
        </p:spPr>
        <p:txBody>
          <a:bodyPr wrap="square" rtlCol="0" anchor="t">
            <a:spAutoFit/>
          </a:bodyPr>
          <a:lstStyle/>
          <a:p>
            <a:endParaRPr lang="en-US" sz="24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D73ECB0-045F-4710-A6BE-8609B374039A}"/>
              </a:ext>
            </a:extLst>
          </p:cNvPr>
          <p:cNvSpPr txBox="1"/>
          <p:nvPr/>
        </p:nvSpPr>
        <p:spPr>
          <a:xfrm>
            <a:off x="1133341" y="2481448"/>
            <a:ext cx="10161431" cy="286232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Cloud computing </a:t>
            </a:r>
            <a:r>
              <a:rPr lang="en-US" sz="2000" dirty="0">
                <a:latin typeface="Times New Roman" panose="02020603050405020304" pitchFamily="18" charset="0"/>
                <a:cs typeface="Times New Roman" panose="02020603050405020304" pitchFamily="18" charset="0"/>
              </a:rPr>
              <a:t>is a major influencer in the history of </a:t>
            </a:r>
            <a:r>
              <a:rPr lang="en-US" sz="2000" b="1" dirty="0">
                <a:latin typeface="Times New Roman" panose="02020603050405020304" pitchFamily="18" charset="0"/>
                <a:cs typeface="Times New Roman" panose="02020603050405020304" pitchFamily="18" charset="0"/>
              </a:rPr>
              <a:t>edge computing </a:t>
            </a:r>
            <a:r>
              <a:rPr lang="en-US" sz="2000" dirty="0">
                <a:latin typeface="Times New Roman" panose="02020603050405020304" pitchFamily="18" charset="0"/>
                <a:cs typeface="Times New Roman" panose="02020603050405020304" pitchFamily="18" charset="0"/>
              </a:rPr>
              <a:t>and therefore edge server and computing is something which is new to the market. Edge computing caught our eye due to </a:t>
            </a:r>
            <a:r>
              <a:rPr lang="en-US" sz="2000" b="1" dirty="0">
                <a:latin typeface="Times New Roman" panose="02020603050405020304" pitchFamily="18" charset="0"/>
                <a:cs typeface="Times New Roman" panose="02020603050405020304" pitchFamily="18" charset="0"/>
              </a:rPr>
              <a:t>its involvement in almost every major cloud distributor</a:t>
            </a:r>
            <a:r>
              <a:rPr lang="en-US" sz="2000" dirty="0">
                <a:latin typeface="Times New Roman" panose="02020603050405020304" pitchFamily="18" charset="0"/>
                <a:cs typeface="Times New Roman" panose="02020603050405020304" pitchFamily="18" charset="0"/>
              </a:rPr>
              <a:t> nowadays like AWS, GCP etc. and also due to its capability to perform computation faster then traditional architecture.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Load balancing </a:t>
            </a:r>
            <a:r>
              <a:rPr lang="en-US" sz="2000" dirty="0">
                <a:latin typeface="Times New Roman" panose="02020603050405020304" pitchFamily="18" charset="0"/>
                <a:cs typeface="Times New Roman" panose="02020603050405020304" pitchFamily="18" charset="0"/>
              </a:rPr>
              <a:t>on the other hand is something which has been scaled up and used as a major service by almost every architecture nowadays, as it provides extra security and benefits to the servers. So Implementing load balancer for the three servers is the most essential part.</a:t>
            </a:r>
          </a:p>
          <a:p>
            <a:pPr algn="just"/>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557862"/>
            <a:ext cx="12192000" cy="564910"/>
          </a:xfrm>
        </p:spPr>
        <p:txBody>
          <a:bodyPr>
            <a:noAutofit/>
          </a:bodyPr>
          <a:lstStyle/>
          <a:p>
            <a:r>
              <a:rPr lang="en-IN" sz="4400" b="1" dirty="0">
                <a:solidFill>
                  <a:schemeClr val="tx1"/>
                </a:solidFill>
                <a:latin typeface="+mj-lt"/>
                <a:cs typeface="+mj-lt"/>
              </a:rPr>
              <a:t>Literature Review</a:t>
            </a:r>
          </a:p>
        </p:txBody>
      </p:sp>
      <p:sp>
        <p:nvSpPr>
          <p:cNvPr id="5" name="TextBox 4"/>
          <p:cNvSpPr txBox="1"/>
          <p:nvPr/>
        </p:nvSpPr>
        <p:spPr>
          <a:xfrm>
            <a:off x="685677" y="1351188"/>
            <a:ext cx="10820401" cy="4401205"/>
          </a:xfrm>
          <a:prstGeom prst="rect">
            <a:avLst/>
          </a:prstGeom>
          <a:noFill/>
        </p:spPr>
        <p:txBody>
          <a:bodyPr wrap="square" rtlCol="0">
            <a:spAutoFit/>
          </a:bodyPr>
          <a:lstStyle/>
          <a:p>
            <a:pPr marL="342900" indent="-342900" algn="just"/>
            <a:r>
              <a:rPr lang="en-US" sz="2000" dirty="0">
                <a:latin typeface="Times New Roman" panose="02020603050405020304" pitchFamily="18" charset="0"/>
                <a:cs typeface="Times New Roman" panose="02020603050405020304" pitchFamily="18" charset="0"/>
              </a:rPr>
              <a:t>[1] In this paper, the aim is to provide a systematic comparative study of existing load balancing algorithms in cloud computing.  It has focused on analyzing various static and dynamic load balancing algorithms with their merits and demerits. It has also addressed the importance of load balancing in the cloud, highlighting the need for dynamic load distribution among the nodes to achieve maximum resource utilization and high user satisfaction ratio.</a:t>
            </a:r>
          </a:p>
          <a:p>
            <a:pPr marL="342900" indent="-342900" algn="just"/>
            <a:endParaRPr lang="en-US" sz="2000" dirty="0">
              <a:latin typeface="Times New Roman" panose="02020603050405020304" pitchFamily="18" charset="0"/>
              <a:cs typeface="Times New Roman" panose="02020603050405020304" pitchFamily="18" charset="0"/>
            </a:endParaRPr>
          </a:p>
          <a:p>
            <a:pPr marL="342900" indent="-342900" algn="just"/>
            <a:r>
              <a:rPr lang="en-US" sz="2000" dirty="0">
                <a:latin typeface="Times New Roman" panose="02020603050405020304" pitchFamily="18" charset="0"/>
                <a:cs typeface="Times New Roman" panose="02020603050405020304" pitchFamily="18" charset="0"/>
              </a:rPr>
              <a:t>[2] In this research paper, the various load balancing methods in edge computing are elucidated. A detailed survey of current state-of-the-art load balancing techniques at edge including optimization-based, traffic load-based, heterogeneous, multi-access, joint-load, heuristic, security, allocation, distributed load and the dynamic load-based techniques are explained. It reviewed that dynamic load-based techniques are mostly used in current research whereas </a:t>
            </a:r>
            <a:r>
              <a:rPr lang="en-US" sz="2000" dirty="0" err="1">
                <a:latin typeface="Times New Roman" panose="02020603050405020304" pitchFamily="18" charset="0"/>
                <a:cs typeface="Times New Roman" panose="02020603050405020304" pitchFamily="18" charset="0"/>
              </a:rPr>
              <a:t>CloudSim</a:t>
            </a:r>
            <a:r>
              <a:rPr lang="en-US" sz="2000" dirty="0">
                <a:latin typeface="Times New Roman" panose="02020603050405020304" pitchFamily="18" charset="0"/>
                <a:cs typeface="Times New Roman" panose="02020603050405020304" pitchFamily="18" charset="0"/>
              </a:rPr>
              <a:t> is a very widely used toolset in the existing research to perform output simulation. </a:t>
            </a:r>
          </a:p>
          <a:p>
            <a:pPr marL="342900" indent="-342900"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1786</Words>
  <Application>Microsoft Office PowerPoint</Application>
  <PresentationFormat>Widescreen</PresentationFormat>
  <Paragraphs>170</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Office Theme</vt:lpstr>
      <vt:lpstr>PowerPoint Presentation</vt:lpstr>
      <vt:lpstr>Project Title</vt:lpstr>
      <vt:lpstr>MINOR 2</vt:lpstr>
      <vt:lpstr>Introduction</vt:lpstr>
      <vt:lpstr>Problem Statement</vt:lpstr>
      <vt:lpstr>Objectives</vt:lpstr>
      <vt:lpstr>Software/ Hardware Requirement</vt:lpstr>
      <vt:lpstr>Motivation</vt:lpstr>
      <vt:lpstr>Literature Review</vt:lpstr>
      <vt:lpstr>Research Methodology</vt:lpstr>
      <vt:lpstr>FLOWCHART</vt:lpstr>
      <vt:lpstr>Pseudo Code for Load Balancing Algorithms</vt:lpstr>
      <vt:lpstr>Pseudo Code for Load Balancing Algorithms</vt:lpstr>
      <vt:lpstr>PERT CHART</vt:lpstr>
      <vt:lpstr>CLASS DIAGRAM</vt:lpstr>
      <vt:lpstr>OUTPUT SCREEN </vt:lpstr>
      <vt:lpstr>RESULT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Yashvardhan Singh Nathawat</dc:creator>
  <cp:lastModifiedBy>Shubham Bhatnagar</cp:lastModifiedBy>
  <cp:revision>683</cp:revision>
  <cp:lastPrinted>2017-08-16T11:40:00Z</cp:lastPrinted>
  <dcterms:created xsi:type="dcterms:W3CDTF">2017-08-14T08:34:00Z</dcterms:created>
  <dcterms:modified xsi:type="dcterms:W3CDTF">2021-06-08T04:07:48Z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